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296"/>
    <a:srgbClr val="002664"/>
    <a:srgbClr val="B9A7FA"/>
    <a:srgbClr val="E7E1FC"/>
    <a:srgbClr val="CCF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9"/>
    <p:restoredTop sz="94626"/>
  </p:normalViewPr>
  <p:slideViewPr>
    <p:cSldViewPr snapToGrid="0">
      <p:cViewPr varScale="1">
        <p:scale>
          <a:sx n="106" d="100"/>
          <a:sy n="106" d="100"/>
        </p:scale>
        <p:origin x="10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ADA6E-3091-CA42-92F6-F9FE90BE6B55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AEB90-4346-384C-90A7-402DE92B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2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37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0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24894-F36B-CF96-F0CE-8BECE9C9B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0D58E-37D3-56B8-5C75-4C4F4FE1F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6D64C-F31C-9B1D-FBC2-56602BA52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81F69-D948-0ECA-3112-A590837B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5BF7C-1279-EF08-3CD7-1F83AFD5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5413F-B0B1-8771-715F-2B061862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D9999-643C-51A6-BE9A-5AAB7F6F9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263F1-61A9-1DC1-478F-1AAF3F2E7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D34B8-103D-443A-7A2E-AD2229A1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D5DA6-AA4C-7112-12FC-25C6C080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8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14F014-A57B-3168-2D84-6EF5D8F5A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2D29E-5436-7A17-E572-B97A39499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D1368-F841-FD01-7FCD-2156623C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ADD84-4596-5137-2BFD-5EE409210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49CBA-2D5C-B1FC-6253-F1D99DFE9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9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C7216-E85F-BD11-6647-5E085B0F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B1C87-9FEB-CEDE-F1EC-1A34BF53B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A7E5F-B5BC-0680-DE8F-E4CF5C0B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63EFA-D00C-DF22-9010-8B7CC557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FEA91-EBEA-BDE0-9076-8A7686CA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9290-CEA9-08F8-3737-D3C04A267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884FD-CE7C-F937-FC06-93717CEDE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C521-522B-FB23-8EE5-DF4DCEA3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FF07E-3801-9426-C340-6EC89212A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700CE-1C85-16D5-8745-E126F3FF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0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D2C3-B5E4-99A9-F347-40914149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00058-A46D-8483-986C-03F0959D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9EC91-219F-021D-4D69-8FA3BD987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E38D4-609C-77A3-414B-63BD31C9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A238C-B9CB-72DC-A2A6-8039B260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31314-248E-0443-95D4-CC490228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3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CA4DC-05D3-7D8C-B3C2-B4D476663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40912-161A-D85B-5D81-852072120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CEB8D-925D-B04D-519C-28834F687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12FCE-4BF4-8ED2-62A2-4D3934FFA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F27E4-B00A-75C4-CEF6-DDAF1D9F6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B84FA-289B-3E3D-9633-F7A425B0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61926-9184-1ABB-03A6-245C79E5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B03426-C5F3-DCF8-A71C-953F72424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6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D2CA-FF95-D398-9EFE-09499BBB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FD25E-AD4C-2D60-C15E-0A600A267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318EF-F654-5F20-4B02-D3A3A0B9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AC471-7CCB-A973-D76B-23BF36CF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7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19EED-6A96-A81F-8DFB-69F27FA45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7487C-17BC-2763-B104-637495770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D6169-9D24-326A-CC48-E83C8C06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73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D49A-C340-E61C-7F04-B68E8845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EC10B-1CE2-21FD-EB0D-741992BC4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EA11F-0575-E867-64BD-9EC344C28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7FE73-C346-E3CD-5791-4CE26FA8C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04375-8C19-C47C-1413-F7FD1478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ECED6-6F84-F9AD-BC22-A721F742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8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761A9-43C3-A436-6721-3FEAF02C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0DDF1F-BF89-2B34-6E15-4B28DE66DE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6B654-0B84-4F04-FF30-2E061AB59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6A7FF-6006-CDD1-460A-3EACC8CD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D7174-13EC-293F-DF99-2C99E61FD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C9CB4-FF9E-F29E-CD17-21BE6924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9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B694D4-FA4C-7341-E5E8-351B4B1BE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EE27D-37D8-6D85-1547-BF01CD370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66AB8-057A-7913-815C-573180277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664F5-0DD8-1F5B-F9BC-5B3B84E75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404F9-C7A0-AA4D-48F9-9B663F11A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emf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7" Type="http://schemas.openxmlformats.org/officeDocument/2006/relationships/hyperlink" Target="http://www.fpnsw.org.au/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healthdirect.gov.au/sexually-transmitted-infections-sti" TargetMode="External"/><Relationship Id="rId5" Type="http://schemas.openxmlformats.org/officeDocument/2006/relationships/hyperlink" Target="http://www.health.nsw.gov.au/sexualhealth" TargetMode="External"/><Relationship Id="rId4" Type="http://schemas.openxmlformats.org/officeDocument/2006/relationships/hyperlink" Target="http://www.mhahs.org.au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363B0D-B99A-97B2-7AE7-6EDBCE0C4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B37190-1D85-C943-3663-599332B33E25}"/>
              </a:ext>
            </a:extLst>
          </p:cNvPr>
          <p:cNvSpPr txBox="1"/>
          <p:nvPr/>
        </p:nvSpPr>
        <p:spPr>
          <a:xfrm>
            <a:off x="300625" y="2404997"/>
            <a:ext cx="8793271" cy="18331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Understanding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Sexually Transmissible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Infections (STIs)</a:t>
            </a:r>
          </a:p>
        </p:txBody>
      </p:sp>
    </p:spTree>
    <p:extLst>
      <p:ext uri="{BB962C8B-B14F-4D97-AF65-F5344CB8AC3E}">
        <p14:creationId xmlns:p14="http://schemas.microsoft.com/office/powerpoint/2010/main" val="908821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0B73A-45B7-C0B0-9A72-3AABFED8D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FFD1D7-55DE-C599-4D6B-572A34A6E4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2925-C0D9-BC88-EA3B-71C0A0272D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C4E6A62-390E-52B3-0B2B-02D1A43320D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1277" y="5208765"/>
            <a:ext cx="11340176" cy="920664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778F3C3-C851-8496-22F1-C5BB93298A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20547" y="2293415"/>
            <a:ext cx="5517266" cy="2174414"/>
          </a:xfrm>
          <a:prstGeom prst="roundRect">
            <a:avLst>
              <a:gd name="adj" fmla="val 48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Same-side Corner of Rectangle 6">
            <a:extLst>
              <a:ext uri="{FF2B5EF4-FFF2-40B4-BE49-F238E27FC236}">
                <a16:creationId xmlns:a16="http://schemas.microsoft.com/office/drawing/2014/main" id="{767CA383-CAC8-F53B-07EF-03F0490E16E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20547" y="2293414"/>
            <a:ext cx="5517266" cy="673308"/>
          </a:xfrm>
          <a:prstGeom prst="round2SameRect">
            <a:avLst/>
          </a:prstGeom>
          <a:solidFill>
            <a:srgbClr val="B9A7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664"/>
                </a:solidFill>
                <a:latin typeface="Public Sans Medium" pitchFamily="2" charset="77"/>
              </a:rPr>
              <a:t>syphilis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447643E-BE12-FD0A-1E60-53E4151943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54187" y="2293415"/>
            <a:ext cx="5517266" cy="2174414"/>
          </a:xfrm>
          <a:prstGeom prst="roundRect">
            <a:avLst>
              <a:gd name="adj" fmla="val 48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 Same-side Corner of Rectangle 8">
            <a:extLst>
              <a:ext uri="{FF2B5EF4-FFF2-40B4-BE49-F238E27FC236}">
                <a16:creationId xmlns:a16="http://schemas.microsoft.com/office/drawing/2014/main" id="{5ACDE085-720B-07B1-5253-E862CE90097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54187" y="2293414"/>
            <a:ext cx="5517266" cy="673308"/>
          </a:xfrm>
          <a:prstGeom prst="round2SameRect">
            <a:avLst/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664"/>
                </a:solidFill>
                <a:latin typeface="Public Sans Medium" pitchFamily="2" charset="77"/>
              </a:rPr>
              <a:t>chlamydia and </a:t>
            </a:r>
            <a:r>
              <a:rPr lang="en-US" b="1" dirty="0" err="1">
                <a:solidFill>
                  <a:srgbClr val="002664"/>
                </a:solidFill>
                <a:latin typeface="Public Sans Medium" pitchFamily="2" charset="77"/>
              </a:rPr>
              <a:t>gonorrhoea</a:t>
            </a:r>
            <a:endParaRPr lang="en-US" b="1" dirty="0">
              <a:solidFill>
                <a:srgbClr val="002664"/>
              </a:solidFill>
              <a:latin typeface="Public Sans Medium" pitchFamily="2" charset="77"/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14142524-A5BE-BAB2-FF12-8771A76EABDC}"/>
              </a:ext>
            </a:extLst>
          </p:cNvPr>
          <p:cNvSpPr txBox="1">
            <a:spLocks/>
          </p:cNvSpPr>
          <p:nvPr/>
        </p:nvSpPr>
        <p:spPr>
          <a:xfrm>
            <a:off x="250732" y="566355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What are the types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of tests for STIs?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2A249B-6992-8BF1-1E0E-96065CD06568}"/>
              </a:ext>
            </a:extLst>
          </p:cNvPr>
          <p:cNvSpPr txBox="1"/>
          <p:nvPr/>
        </p:nvSpPr>
        <p:spPr>
          <a:xfrm>
            <a:off x="567159" y="5474825"/>
            <a:ext cx="11063851" cy="5328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Public Sans Medium" pitchFamily="2" charset="77"/>
              </a:rPr>
              <a:t>Regular testing is the only way to check if you have an STI.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A4A4CD-FF32-5210-E131-D47F310BC1C8}"/>
              </a:ext>
            </a:extLst>
          </p:cNvPr>
          <p:cNvSpPr txBox="1"/>
          <p:nvPr/>
        </p:nvSpPr>
        <p:spPr>
          <a:xfrm>
            <a:off x="648181" y="3115496"/>
            <a:ext cx="3946967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a blood test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a swab of the ulcer or sore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34FA4D-7ACE-DE23-FF75-9A6E20AA6B90}"/>
              </a:ext>
            </a:extLst>
          </p:cNvPr>
          <p:cNvSpPr txBox="1"/>
          <p:nvPr/>
        </p:nvSpPr>
        <p:spPr>
          <a:xfrm>
            <a:off x="6516546" y="3115496"/>
            <a:ext cx="4317357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a urine sample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a swab from vagina, </a:t>
            </a:r>
            <a:br>
              <a:rPr lang="en-US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anus or throat</a:t>
            </a:r>
            <a:endParaRPr lang="en-US" dirty="0">
              <a:latin typeface="Public Sans ExtraLight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0FB5C6-7AC3-5451-ADEC-9700E603651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791977" y="-709574"/>
            <a:ext cx="4914900" cy="2330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7E98F7-91B7-6051-526E-E3AB37625F7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9970" y="2451644"/>
            <a:ext cx="1460500" cy="2330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E4D2B2-E822-799D-95DC-6AF12C7BFD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1852" y="2451644"/>
            <a:ext cx="1447800" cy="227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45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95F09-ABC7-ADF1-BF17-23A874FB1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FDF2C-B103-9044-2011-F87C836AFB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E1897-A223-281D-124C-2A9E32F1F8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11</a:t>
            </a:fld>
            <a:endParaRPr lang="en-US" dirty="0">
              <a:solidFill>
                <a:srgbClr val="002664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D4B92A8-764C-44A5-B7B6-75836BBE07DC}"/>
              </a:ext>
            </a:extLst>
          </p:cNvPr>
          <p:cNvGrpSpPr/>
          <p:nvPr/>
        </p:nvGrpSpPr>
        <p:grpSpPr>
          <a:xfrm>
            <a:off x="1211431" y="1973506"/>
            <a:ext cx="2988000" cy="847725"/>
            <a:chOff x="199373" y="1551007"/>
            <a:chExt cx="3935302" cy="847725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25CB4AC-B1A2-D809-4BAD-910EA387AB17}"/>
                </a:ext>
              </a:extLst>
            </p:cNvPr>
            <p:cNvSpPr>
              <a:spLocks/>
            </p:cNvSpPr>
            <p:nvPr/>
          </p:nvSpPr>
          <p:spPr>
            <a:xfrm rot="21382852">
              <a:off x="199373" y="1551007"/>
              <a:ext cx="3929126" cy="8477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itle 5">
              <a:extLst>
                <a:ext uri="{FF2B5EF4-FFF2-40B4-BE49-F238E27FC236}">
                  <a16:creationId xmlns:a16="http://schemas.microsoft.com/office/drawing/2014/main" id="{01A5CF24-0067-52FD-4447-FC983A792655}"/>
                </a:ext>
              </a:extLst>
            </p:cNvPr>
            <p:cNvSpPr txBox="1">
              <a:spLocks/>
            </p:cNvSpPr>
            <p:nvPr/>
          </p:nvSpPr>
          <p:spPr>
            <a:xfrm rot="21382852">
              <a:off x="205549" y="1674607"/>
              <a:ext cx="3929126" cy="65202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4500"/>
                </a:lnSpc>
              </a:pPr>
              <a:r>
                <a:rPr lang="en-US" sz="4000" b="1" dirty="0">
                  <a:solidFill>
                    <a:srgbClr val="002664"/>
                  </a:solidFill>
                  <a:latin typeface="Poppins" pitchFamily="2" charset="77"/>
                  <a:cs typeface="Poppins" pitchFamily="2" charset="77"/>
                </a:rPr>
                <a:t>for STIs?</a:t>
              </a:r>
            </a:p>
          </p:txBody>
        </p:sp>
      </p:grpSp>
      <p:sp>
        <p:nvSpPr>
          <p:cNvPr id="11" name="Title 5">
            <a:extLst>
              <a:ext uri="{FF2B5EF4-FFF2-40B4-BE49-F238E27FC236}">
                <a16:creationId xmlns:a16="http://schemas.microsoft.com/office/drawing/2014/main" id="{FB8CD1A1-311D-D0E2-7418-735160C5E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732" y="860992"/>
            <a:ext cx="4259893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Where can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I get tested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C7F83B-FF45-3EB0-D228-BE2B8B8DD327}"/>
              </a:ext>
            </a:extLst>
          </p:cNvPr>
          <p:cNvGrpSpPr/>
          <p:nvPr/>
        </p:nvGrpSpPr>
        <p:grpSpPr>
          <a:xfrm>
            <a:off x="3091400" y="3146057"/>
            <a:ext cx="2838450" cy="2254250"/>
            <a:chOff x="7331839" y="3429000"/>
            <a:chExt cx="2838450" cy="22542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DA271DA-99A0-44A4-8405-8F89ABCF9388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31839" y="3429000"/>
              <a:ext cx="2838450" cy="225425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7BB2C57-C093-648B-76A6-266ABCE34A5A}"/>
                </a:ext>
              </a:extLst>
            </p:cNvPr>
            <p:cNvSpPr txBox="1"/>
            <p:nvPr/>
          </p:nvSpPr>
          <p:spPr>
            <a:xfrm>
              <a:off x="7478150" y="3891862"/>
              <a:ext cx="25458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Public Sans Medium" pitchFamily="2" charset="77"/>
                </a:rPr>
                <a:t>STI testing is quick, easy and confidential.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631C60E-44AD-BCA1-E37B-BC16543AE935}"/>
              </a:ext>
            </a:extLst>
          </p:cNvPr>
          <p:cNvSpPr txBox="1"/>
          <p:nvPr/>
        </p:nvSpPr>
        <p:spPr>
          <a:xfrm>
            <a:off x="5105338" y="983911"/>
            <a:ext cx="6986240" cy="19722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You can get an STI test at: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Your doctor or a GP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NSW Sexual Health Clinics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Family Planning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Centres</a:t>
            </a:r>
            <a:endParaRPr lang="en-US" sz="2000" dirty="0">
              <a:latin typeface="Public Sans ExtraLigh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B9C24A-1467-E80B-A1B0-DFA5FA43A7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728" y="3582365"/>
            <a:ext cx="3009900" cy="436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F14EEC-24AF-1B0E-14DB-B3467C5623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0502" y="470467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5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50E1F1-0265-C382-8734-98EFA03C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4E8F2-F912-0A28-8C78-A6730413E8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2BE0A-2C68-FCAD-2BCE-EB4A0A26A4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3BD10864-AE59-B38A-60CD-ABCE88A49BCC}"/>
              </a:ext>
            </a:extLst>
          </p:cNvPr>
          <p:cNvSpPr txBox="1">
            <a:spLocks/>
          </p:cNvSpPr>
          <p:nvPr/>
        </p:nvSpPr>
        <p:spPr>
          <a:xfrm>
            <a:off x="250732" y="438493"/>
            <a:ext cx="746958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STI testing: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What might you be asked?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2C4BE-7638-1D25-1D70-CE07436495D7}"/>
              </a:ext>
            </a:extLst>
          </p:cNvPr>
          <p:cNvSpPr txBox="1"/>
          <p:nvPr/>
        </p:nvSpPr>
        <p:spPr>
          <a:xfrm>
            <a:off x="3985523" y="2082099"/>
            <a:ext cx="7765433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Do you have any symptoms you’re concerned about?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When was the last time you had sex?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Have you ever been tested for STIs before?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Do you have sex with people with a penis, a vagina or both?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You can get STIs in your throat, bottom or genitals. Do you think we should test any of these sites?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When was the last time you had sex without a condom?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Do you use other contraception?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Have you ever had unwanted sex?</a:t>
            </a:r>
            <a:endParaRPr lang="en-US" sz="2000" dirty="0">
              <a:latin typeface="Public Sans ExtraLigh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080486-E74C-5FEE-A93D-9731E18AFD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586" y="-679597"/>
            <a:ext cx="3295650" cy="715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66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E11D2-5FBA-BE3B-D8EE-8069A069C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40E439-1994-43CF-534A-7EB6B7FEF8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200" y="2842641"/>
            <a:ext cx="10833100" cy="5219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466DD-0601-B84E-33E7-7670B1B027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4071D-298C-8A13-3178-379F8A743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13</a:t>
            </a:fld>
            <a:endParaRPr lang="en-US" dirty="0">
              <a:solidFill>
                <a:srgbClr val="002664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71E7821-0831-3095-089E-E55795339ABD}"/>
              </a:ext>
            </a:extLst>
          </p:cNvPr>
          <p:cNvGrpSpPr/>
          <p:nvPr/>
        </p:nvGrpSpPr>
        <p:grpSpPr>
          <a:xfrm>
            <a:off x="1211431" y="1973506"/>
            <a:ext cx="2988000" cy="847725"/>
            <a:chOff x="199373" y="1551007"/>
            <a:chExt cx="3935302" cy="847725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7ED8C7F1-C20A-A488-EDC9-0816483C8AAF}"/>
                </a:ext>
              </a:extLst>
            </p:cNvPr>
            <p:cNvSpPr>
              <a:spLocks/>
            </p:cNvSpPr>
            <p:nvPr/>
          </p:nvSpPr>
          <p:spPr>
            <a:xfrm rot="21382852">
              <a:off x="199373" y="1551007"/>
              <a:ext cx="3929126" cy="847725"/>
            </a:xfrm>
            <a:prstGeom prst="roundRect">
              <a:avLst>
                <a:gd name="adj" fmla="val 50000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itle 5">
              <a:extLst>
                <a:ext uri="{FF2B5EF4-FFF2-40B4-BE49-F238E27FC236}">
                  <a16:creationId xmlns:a16="http://schemas.microsoft.com/office/drawing/2014/main" id="{5E5334C3-06CD-429F-3430-8D16A74C08F7}"/>
                </a:ext>
              </a:extLst>
            </p:cNvPr>
            <p:cNvSpPr txBox="1">
              <a:spLocks/>
            </p:cNvSpPr>
            <p:nvPr/>
          </p:nvSpPr>
          <p:spPr>
            <a:xfrm rot="21382852">
              <a:off x="205549" y="1674607"/>
              <a:ext cx="3929126" cy="65202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4500"/>
                </a:lnSpc>
              </a:pPr>
              <a:r>
                <a:rPr lang="en-US" sz="4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for STIs?</a:t>
              </a:r>
            </a:p>
          </p:txBody>
        </p:sp>
      </p:grpSp>
      <p:sp>
        <p:nvSpPr>
          <p:cNvPr id="11" name="Title 5">
            <a:extLst>
              <a:ext uri="{FF2B5EF4-FFF2-40B4-BE49-F238E27FC236}">
                <a16:creationId xmlns:a16="http://schemas.microsoft.com/office/drawing/2014/main" id="{2260AC0C-1B3B-D917-F069-EBF253B4F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732" y="860992"/>
            <a:ext cx="4259893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What is the treatment</a:t>
            </a: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DE11F006-7083-353B-15FF-7AAB7FDAC5FF}"/>
              </a:ext>
            </a:extLst>
          </p:cNvPr>
          <p:cNvSpPr txBox="1">
            <a:spLocks/>
          </p:cNvSpPr>
          <p:nvPr/>
        </p:nvSpPr>
        <p:spPr>
          <a:xfrm>
            <a:off x="5389891" y="860992"/>
            <a:ext cx="5976448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300"/>
              </a:lnSpc>
            </a:pPr>
            <a:r>
              <a:rPr lang="en-US" sz="3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Syphilis, chlamydia </a:t>
            </a:r>
            <a:br>
              <a:rPr lang="en-US" sz="3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3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and </a:t>
            </a:r>
            <a:r>
              <a:rPr lang="en-US" sz="3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gonorrhoea</a:t>
            </a:r>
            <a:r>
              <a:rPr lang="en-US" sz="3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are all treated with antibiotics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0963B5D-3ED3-F347-4991-67AF1EB53F13}"/>
              </a:ext>
            </a:extLst>
          </p:cNvPr>
          <p:cNvGrpSpPr/>
          <p:nvPr/>
        </p:nvGrpSpPr>
        <p:grpSpPr>
          <a:xfrm>
            <a:off x="4843725" y="2326070"/>
            <a:ext cx="2584450" cy="1962150"/>
            <a:chOff x="5629717" y="2808988"/>
            <a:chExt cx="2584450" cy="19621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17441F2-246F-3482-93AD-977D0FBC1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29717" y="2808988"/>
              <a:ext cx="2584450" cy="196215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35E97C-43EB-19C7-CF3E-60772707A192}"/>
                </a:ext>
              </a:extLst>
            </p:cNvPr>
            <p:cNvSpPr txBox="1"/>
            <p:nvPr/>
          </p:nvSpPr>
          <p:spPr>
            <a:xfrm>
              <a:off x="5972538" y="3102015"/>
              <a:ext cx="1847997" cy="113809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Reinfection</a:t>
              </a:r>
              <a:b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</a:br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is possible.</a:t>
              </a:r>
              <a:b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</a:br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Test often.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5EF03D9-4384-1D73-707F-B0548161F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0945" y="4170021"/>
            <a:ext cx="3124200" cy="2108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E100E8-0876-AF21-F4D6-46F52C2AB1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023" y="0"/>
            <a:ext cx="4730750" cy="803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57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0D06A7-A1F1-1489-7C11-D72BEC453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5A0BF-95F8-FD6B-FCD1-28689C8E31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CEFE8-6137-6FC7-C32C-1E964A310D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41585AC3-39EB-B5D4-DAF3-D036C1AA84FA}"/>
              </a:ext>
            </a:extLst>
          </p:cNvPr>
          <p:cNvSpPr txBox="1">
            <a:spLocks/>
          </p:cNvSpPr>
          <p:nvPr/>
        </p:nvSpPr>
        <p:spPr>
          <a:xfrm>
            <a:off x="389629" y="1036956"/>
            <a:ext cx="6184792" cy="2026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How can I protect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myself from STIs?</a:t>
            </a:r>
          </a:p>
          <a:p>
            <a:pPr>
              <a:lnSpc>
                <a:spcPts val="2200"/>
              </a:lnSpc>
            </a:pPr>
            <a:endParaRPr lang="en-US" sz="20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  <a:p>
            <a:pPr>
              <a:lnSpc>
                <a:spcPts val="2200"/>
              </a:lnSpc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Having safe sex is the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</a:b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best way to protect yourself.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9BEF4A-9463-2AA4-3195-AD8B8F0FCF6D}"/>
              </a:ext>
            </a:extLst>
          </p:cNvPr>
          <p:cNvSpPr txBox="1"/>
          <p:nvPr/>
        </p:nvSpPr>
        <p:spPr>
          <a:xfrm>
            <a:off x="389629" y="3429000"/>
            <a:ext cx="6986240" cy="28076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Use condoms or dams when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having any type of sex, including: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Vaginal sex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Anal sex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Oral sex</a:t>
            </a:r>
            <a:endParaRPr lang="en-US" sz="2000" dirty="0">
              <a:latin typeface="Public Sans ExtraLigh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929A0D-417B-8E15-B85A-49B6DBF09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022" y="3429000"/>
            <a:ext cx="2647950" cy="2762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C90B79-5586-205C-8FC2-BED0DBEC44E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9525" y="130723"/>
            <a:ext cx="497840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33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348B4F-256A-D041-A554-C5D2081B7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B43BF7-AD0A-C4E1-9A6C-7B8CC6226B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590" y="-1181100"/>
            <a:ext cx="809625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FF9EF-9E2E-6483-77F3-3EC945FA28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F9BDE-FF0D-3770-27C1-587B0912DF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F80FE1B-86C7-674D-955D-CB3CEE1C2F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5116166"/>
            <a:ext cx="6158630" cy="1122587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19C4450-DEEB-39F7-10F6-4F9D138AC702}"/>
              </a:ext>
            </a:extLst>
          </p:cNvPr>
          <p:cNvSpPr txBox="1">
            <a:spLocks/>
          </p:cNvSpPr>
          <p:nvPr/>
        </p:nvSpPr>
        <p:spPr>
          <a:xfrm>
            <a:off x="438940" y="566609"/>
            <a:ext cx="6184792" cy="177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Do I need to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tell anyone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I have an STI?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413A65-6FC3-E6DB-ADFF-7297FAD5AC77}"/>
              </a:ext>
            </a:extLst>
          </p:cNvPr>
          <p:cNvSpPr txBox="1"/>
          <p:nvPr/>
        </p:nvSpPr>
        <p:spPr>
          <a:xfrm>
            <a:off x="438940" y="2777478"/>
            <a:ext cx="6986240" cy="1875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Not legally required to tell someone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Important to tell your sexual partners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Responsible for taking reasonable precautions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Criminal offence if transmission is intentional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7DCCBA-47EF-34EB-2ED8-A7671D09DAE4}"/>
              </a:ext>
            </a:extLst>
          </p:cNvPr>
          <p:cNvSpPr txBox="1"/>
          <p:nvPr/>
        </p:nvSpPr>
        <p:spPr>
          <a:xfrm>
            <a:off x="567160" y="5324356"/>
            <a:ext cx="5891514" cy="6254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Public Sans Medium" pitchFamily="2" charset="77"/>
              </a:rPr>
              <a:t>Having an STI is very common. </a:t>
            </a:r>
            <a:br>
              <a:rPr lang="en-US" sz="2000" b="1" dirty="0">
                <a:solidFill>
                  <a:schemeClr val="bg1"/>
                </a:solidFill>
                <a:latin typeface="Public Sans Medium" pitchFamily="2" charset="77"/>
              </a:rPr>
            </a:br>
            <a:r>
              <a:rPr lang="en-US" sz="2000" b="1" dirty="0">
                <a:solidFill>
                  <a:schemeClr val="bg1"/>
                </a:solidFill>
                <a:latin typeface="Public Sans Medium" pitchFamily="2" charset="77"/>
              </a:rPr>
              <a:t>There is no need to be ashamed.</a:t>
            </a:r>
          </a:p>
        </p:txBody>
      </p:sp>
    </p:spTree>
    <p:extLst>
      <p:ext uri="{BB962C8B-B14F-4D97-AF65-F5344CB8AC3E}">
        <p14:creationId xmlns:p14="http://schemas.microsoft.com/office/powerpoint/2010/main" val="1304970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46A01B-F389-0F33-CF22-563777E56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E9FABB-5385-409F-CC65-49F81AD7B45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586" y="-679597"/>
            <a:ext cx="3295650" cy="71564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4E799-8745-B76A-D81E-472ACD1F32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56A1F-3802-D9F0-DCDF-321ADD2279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1B289F0F-B3D7-45BB-750B-31ED42961018}"/>
              </a:ext>
            </a:extLst>
          </p:cNvPr>
          <p:cNvSpPr txBox="1">
            <a:spLocks/>
          </p:cNvSpPr>
          <p:nvPr/>
        </p:nvSpPr>
        <p:spPr>
          <a:xfrm>
            <a:off x="397764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What have we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learnt today?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5C0216-382E-45A2-7E9D-269FB2960A83}"/>
              </a:ext>
            </a:extLst>
          </p:cNvPr>
          <p:cNvSpPr txBox="1"/>
          <p:nvPr/>
        </p:nvSpPr>
        <p:spPr>
          <a:xfrm>
            <a:off x="4227194" y="2168436"/>
            <a:ext cx="7765433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True or False?</a:t>
            </a:r>
          </a:p>
          <a:p>
            <a:pPr marL="457200" indent="-457200">
              <a:lnSpc>
                <a:spcPct val="125000"/>
              </a:lnSpc>
              <a:spcAft>
                <a:spcPts val="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Only people with multiple sexual partners get STIs.</a:t>
            </a:r>
          </a:p>
          <a:p>
            <a:pPr marL="457200" indent="-457200">
              <a:lnSpc>
                <a:spcPct val="125000"/>
              </a:lnSpc>
              <a:spcAft>
                <a:spcPts val="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You can tell if someone has an STI by looking at them. </a:t>
            </a:r>
          </a:p>
          <a:p>
            <a:pPr marL="457200" indent="-457200">
              <a:lnSpc>
                <a:spcPct val="125000"/>
              </a:lnSpc>
              <a:spcAft>
                <a:spcPts val="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You can get STIs by sitting on a toilet seat.</a:t>
            </a:r>
          </a:p>
          <a:p>
            <a:pPr marL="457200" indent="-457200">
              <a:lnSpc>
                <a:spcPct val="125000"/>
              </a:lnSpc>
              <a:spcAft>
                <a:spcPts val="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Condoms can completely protect against all STIs.</a:t>
            </a:r>
          </a:p>
          <a:p>
            <a:pPr marL="457200" indent="-457200">
              <a:lnSpc>
                <a:spcPct val="125000"/>
              </a:lnSpc>
              <a:spcAft>
                <a:spcPts val="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You can only get STIs from vaginal sex.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50882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13C0BB-3321-1692-EBD2-884E0E692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498BCE-4AF4-46BC-7650-6323380CD0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43257" y="1693581"/>
            <a:ext cx="4679950" cy="47434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10985-392D-129B-8ED6-E507FD209A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9D72C-BFB3-7930-851B-5FB8C64EAD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D6E0BC8-D0D3-80B6-C867-91E58D50DE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62396" y="602040"/>
            <a:ext cx="6811345" cy="1122587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A63E84D-DFAC-8C51-C5FC-333DCC87B0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62396" y="2106749"/>
            <a:ext cx="6811345" cy="1122587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C8542D0-107C-E420-FD80-0E011046923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62396" y="3634607"/>
            <a:ext cx="6811345" cy="1122587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1079142-2365-A8E0-8F46-8279DB3C48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62396" y="5127742"/>
            <a:ext cx="6811345" cy="1122587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C00AAF67-5B7E-9B34-C198-5B773A2C80E8}"/>
              </a:ext>
            </a:extLst>
          </p:cNvPr>
          <p:cNvSpPr txBox="1">
            <a:spLocks/>
          </p:cNvSpPr>
          <p:nvPr/>
        </p:nvSpPr>
        <p:spPr>
          <a:xfrm>
            <a:off x="426118" y="513139"/>
            <a:ext cx="359206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Where can</a:t>
            </a:r>
          </a:p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I get help?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D5D0DE-3900-75A1-22AC-7AFCA5EF9CB6}"/>
              </a:ext>
            </a:extLst>
          </p:cNvPr>
          <p:cNvSpPr txBox="1"/>
          <p:nvPr/>
        </p:nvSpPr>
        <p:spPr>
          <a:xfrm>
            <a:off x="4643884" y="757547"/>
            <a:ext cx="6629858" cy="9439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To find a doctor or GP</a:t>
            </a:r>
          </a:p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www.healthdirect.gov.au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/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australian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-health-services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164AD6-C272-4909-C028-0EDAC6655AFA}"/>
              </a:ext>
            </a:extLst>
          </p:cNvPr>
          <p:cNvSpPr txBox="1"/>
          <p:nvPr/>
        </p:nvSpPr>
        <p:spPr>
          <a:xfrm>
            <a:off x="4643884" y="2250681"/>
            <a:ext cx="6629858" cy="9439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Sexual Health </a:t>
            </a:r>
            <a:r>
              <a:rPr lang="en-US" sz="2000" b="1" dirty="0" err="1">
                <a:solidFill>
                  <a:srgbClr val="002664"/>
                </a:solidFill>
                <a:latin typeface="Public Sans Medium" pitchFamily="2" charset="77"/>
              </a:rPr>
              <a:t>InfoLink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 </a:t>
            </a:r>
          </a:p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www.shil.nsw.gov.au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or 1800 451 624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312E14-9C16-7C1E-BF07-02541DC1857E}"/>
              </a:ext>
            </a:extLst>
          </p:cNvPr>
          <p:cNvSpPr txBox="1"/>
          <p:nvPr/>
        </p:nvSpPr>
        <p:spPr>
          <a:xfrm>
            <a:off x="4643884" y="3790114"/>
            <a:ext cx="6629858" cy="9439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Legal services (HALC)</a:t>
            </a:r>
          </a:p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www.halc.org.au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or (02) 9492 6540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51F353-48F3-8FC7-CD04-AA4C0CC2B9A2}"/>
              </a:ext>
            </a:extLst>
          </p:cNvPr>
          <p:cNvSpPr txBox="1"/>
          <p:nvPr/>
        </p:nvSpPr>
        <p:spPr>
          <a:xfrm>
            <a:off x="4643884" y="5283248"/>
            <a:ext cx="6629858" cy="9439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Let Them Know</a:t>
            </a:r>
          </a:p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www.letthemknow.org.au</a:t>
            </a:r>
            <a:endParaRPr lang="en-US" dirty="0">
              <a:latin typeface="Public Sans ExtraLight" pitchFamily="2" charset="77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7EBDB53-BB3B-381E-C356-B370CEB4A23D}"/>
              </a:ext>
            </a:extLst>
          </p:cNvPr>
          <p:cNvGrpSpPr/>
          <p:nvPr/>
        </p:nvGrpSpPr>
        <p:grpSpPr>
          <a:xfrm>
            <a:off x="10559775" y="4970666"/>
            <a:ext cx="1412466" cy="1098550"/>
            <a:chOff x="10559775" y="4970666"/>
            <a:chExt cx="1412466" cy="109855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D0C9C0C-18FD-87AA-56FE-C4C3B8057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75241" y="4970666"/>
              <a:ext cx="1397000" cy="109855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FB11842-228A-9DF8-424E-8F559A1C9206}"/>
                </a:ext>
              </a:extLst>
            </p:cNvPr>
            <p:cNvSpPr txBox="1"/>
            <p:nvPr/>
          </p:nvSpPr>
          <p:spPr>
            <a:xfrm>
              <a:off x="10559775" y="5083809"/>
              <a:ext cx="1412466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A free </a:t>
              </a:r>
              <a:br>
                <a:rPr lang="en-US" sz="14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</a:br>
              <a:r>
                <a:rPr lang="en-US" sz="14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notification</a:t>
              </a:r>
              <a:br>
                <a:rPr lang="en-US" sz="14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</a:br>
              <a:r>
                <a:rPr lang="en-US" sz="14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service</a:t>
              </a:r>
              <a:endParaRPr lang="en-US" sz="1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4331D3-BFD0-8443-2544-C7E22E870D27}"/>
              </a:ext>
            </a:extLst>
          </p:cNvPr>
          <p:cNvGrpSpPr/>
          <p:nvPr/>
        </p:nvGrpSpPr>
        <p:grpSpPr>
          <a:xfrm>
            <a:off x="10494345" y="1961249"/>
            <a:ext cx="1477896" cy="1098550"/>
            <a:chOff x="10494345" y="1961249"/>
            <a:chExt cx="1477896" cy="109855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A6BAFB6-CAE1-5C9F-FC66-58B652A61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94345" y="1961249"/>
              <a:ext cx="1477896" cy="109855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9B2AC6E-727D-430A-3A08-6AE06D98F407}"/>
                </a:ext>
              </a:extLst>
            </p:cNvPr>
            <p:cNvSpPr txBox="1"/>
            <p:nvPr/>
          </p:nvSpPr>
          <p:spPr>
            <a:xfrm>
              <a:off x="10494345" y="2155954"/>
              <a:ext cx="147789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No </a:t>
              </a:r>
              <a:r>
                <a:rPr lang="en-US" sz="1400" b="1" dirty="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medicare</a:t>
              </a:r>
              <a:r>
                <a:rPr lang="en-US" sz="14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 card required</a:t>
              </a:r>
              <a:endParaRPr lang="en-US" sz="1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3912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60D61-5C58-FBBE-A430-51713F540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C0A455-F711-9678-5C98-85232EF115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9645" y="3087627"/>
            <a:ext cx="4171950" cy="32321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4D7BD-E76C-70DD-EBC3-0393233737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BF4BA-7CA4-332A-BA54-089D551ADC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F824133-9879-0DB3-A2ED-5669614091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189136" y="625188"/>
            <a:ext cx="7663339" cy="5694589"/>
          </a:xfrm>
          <a:prstGeom prst="roundRect">
            <a:avLst>
              <a:gd name="adj" fmla="val 2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19E6691A-8645-707F-FFA1-A407F907A938}"/>
              </a:ext>
            </a:extLst>
          </p:cNvPr>
          <p:cNvSpPr txBox="1">
            <a:spLocks/>
          </p:cNvSpPr>
          <p:nvPr/>
        </p:nvSpPr>
        <p:spPr>
          <a:xfrm>
            <a:off x="339525" y="625188"/>
            <a:ext cx="3381449" cy="23047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Where can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I find  more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information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about STIs?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D40484-7A79-1908-6FAB-0F31E2BB2902}"/>
              </a:ext>
            </a:extLst>
          </p:cNvPr>
          <p:cNvSpPr txBox="1"/>
          <p:nvPr/>
        </p:nvSpPr>
        <p:spPr>
          <a:xfrm>
            <a:off x="4458688" y="1099594"/>
            <a:ext cx="7185443" cy="51332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Multicultural HIV and Hepatitis Service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  <a:hlinkClick r:id="rId4"/>
              </a:rPr>
              <a:t>www.mhahs.org.au</a:t>
            </a: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Sexual Health Plus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  <a:hlinkClick r:id="rId5"/>
              </a:rPr>
              <a:t>www.health.nsw.gov.au/sexualhealth</a:t>
            </a: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Health Direct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  <a:hlinkClick r:id="rId6"/>
              </a:rPr>
              <a:t>www.healthdirect.gov.au/sexually-transmitted-infections-sti</a:t>
            </a: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International Student Health Hub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www.internationalstudents.health.nsw.gov.au/sti </a:t>
            </a:r>
            <a:br>
              <a:rPr lang="en-US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1500" dirty="0">
                <a:solidFill>
                  <a:srgbClr val="00C296"/>
                </a:solidFill>
                <a:latin typeface="Public Sans Medium" pitchFamily="2" charset="77"/>
              </a:rPr>
              <a:t>(with translated factsheets in Nepali, Hindi, Thai and Mandarin)</a:t>
            </a: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Play safe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www.playsafe.health.nsw.gov.au </a:t>
            </a:r>
            <a:br>
              <a:rPr lang="en-US" sz="2000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sz="1500" dirty="0">
                <a:solidFill>
                  <a:srgbClr val="00C296"/>
                </a:solidFill>
                <a:latin typeface="Public Sans Medium" pitchFamily="2" charset="77"/>
              </a:rPr>
              <a:t>(sexual health information to young people across NSW)</a:t>
            </a: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Family Planning Australia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  <a:hlinkClick r:id="rId7"/>
              </a:rPr>
              <a:t>www.fpnsw.org.au</a:t>
            </a: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28078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07471-890C-9D5D-B777-130C9AB6F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2E7D2C-3AF7-AD41-FFA1-0A708DAB4D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507" y="1840336"/>
            <a:ext cx="6400800" cy="56832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1FBA1-D226-BCFC-4CC6-4AABB7013B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8A6D6-9118-3F7E-3C44-B7F2FC6C8F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B8D1FF49-DE55-03F9-1E59-C16FA74DB5CF}"/>
              </a:ext>
            </a:extLst>
          </p:cNvPr>
          <p:cNvSpPr txBox="1">
            <a:spLocks/>
          </p:cNvSpPr>
          <p:nvPr/>
        </p:nvSpPr>
        <p:spPr>
          <a:xfrm>
            <a:off x="334449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Where to get help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in your language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06E7FF-8315-6540-AC7D-937AFBDE5054}"/>
              </a:ext>
            </a:extLst>
          </p:cNvPr>
          <p:cNvSpPr txBox="1"/>
          <p:nvPr/>
        </p:nvSpPr>
        <p:spPr>
          <a:xfrm>
            <a:off x="334448" y="3032568"/>
            <a:ext cx="8071465" cy="18866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If you need assistance with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</a:b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talking to your doctor or health 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</a:b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provider in your language: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Call the Translating and Interpreting Service (TIS) on 13 14 50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The service is free and confidential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Ask the receptionist to book a free interpreter for you</a:t>
            </a:r>
            <a:endParaRPr lang="en-US" sz="2000" dirty="0">
              <a:latin typeface="Public Sans ExtraLigh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72488A-19A9-3AB7-050C-2BFCCF2E9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583" y="402662"/>
            <a:ext cx="3448050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2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876696E-F086-6346-83E9-E6FFF45B89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7" y="0"/>
            <a:ext cx="447040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FC9ADE-EACA-459C-7A5F-216034F842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0EA01-3286-7A6D-0AC5-B68C19C0D2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</a:t>
            </a:fld>
            <a:endParaRPr lang="en-US" dirty="0">
              <a:solidFill>
                <a:srgbClr val="002664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1ACF95-2211-DF28-7E71-3E9011C248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3977" y="3775792"/>
            <a:ext cx="3168650" cy="2825750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568D374E-B7AB-E092-51D6-260C49A82C2E}"/>
              </a:ext>
            </a:extLst>
          </p:cNvPr>
          <p:cNvSpPr txBox="1">
            <a:spLocks/>
          </p:cNvSpPr>
          <p:nvPr/>
        </p:nvSpPr>
        <p:spPr>
          <a:xfrm>
            <a:off x="355985" y="1503365"/>
            <a:ext cx="374145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Today we will talk about…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4FED3-60EB-7139-58C8-875ACE1B40C7}"/>
              </a:ext>
            </a:extLst>
          </p:cNvPr>
          <p:cNvSpPr txBox="1"/>
          <p:nvPr/>
        </p:nvSpPr>
        <p:spPr>
          <a:xfrm>
            <a:off x="4762064" y="1503365"/>
            <a:ext cx="6986240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What you need to know about STIs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How people get STIs and possible symptoms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Who should get tested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Where and how to get tested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How to treat STIs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Preventing STIs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Sharing your STI status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Getting help and support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2177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84EDC4-1C29-8014-A6CD-C7AE9FE02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5D18DE-8033-7FF2-4D7C-5DA90B6C5E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854" y="-1157468"/>
            <a:ext cx="5759450" cy="101346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58F267-006F-2072-5946-D8C325CC270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5F430D-2C56-FE11-C928-6067E451D5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2759F380-FADA-37F0-30A1-9022F15C4F54}"/>
              </a:ext>
            </a:extLst>
          </p:cNvPr>
          <p:cNvSpPr txBox="1">
            <a:spLocks/>
          </p:cNvSpPr>
          <p:nvPr/>
        </p:nvSpPr>
        <p:spPr>
          <a:xfrm>
            <a:off x="378054" y="836281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Messages to</a:t>
            </a:r>
          </a:p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take away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97C490-65A3-6DDC-1924-100553F9DEBE}"/>
              </a:ext>
            </a:extLst>
          </p:cNvPr>
          <p:cNvSpPr txBox="1"/>
          <p:nvPr/>
        </p:nvSpPr>
        <p:spPr>
          <a:xfrm>
            <a:off x="378054" y="2290443"/>
            <a:ext cx="7765433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Most STIs don’t show any symptoms, the best way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to know if you have an STI is to get tested.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If STIs are not treated, they may lead to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serious health problems.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STI testing is quick, easy, confidential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and often free at sexual health clinics​.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Get tested regularly​.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All STIs are treatable and some STIs are curable.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43927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D3AAE-69D1-001A-3410-4E4601C9D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BB8EF-F1EA-17A5-CD7D-6F232798D0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chemeClr val="bg1"/>
                </a:solidFill>
                <a:latin typeface="Public Sans Medium" pitchFamily="2" charset="77"/>
              </a:rPr>
              <a:t>mhahs.org.au</a:t>
            </a:r>
            <a:endParaRPr lang="en-US" sz="1100" dirty="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9E67B-D737-20F3-D754-82DF682DCB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21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7288242A-2D77-0469-85D1-0933090B8B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4545" y="3135394"/>
            <a:ext cx="5582909" cy="788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00"/>
              </a:lnSpc>
            </a:pPr>
            <a:r>
              <a:rPr lang="en-US" sz="7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15759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E88D92-5D27-27EA-B5AF-BBE91CF02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017FDC-251A-2814-39E0-1926BB410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D30662-311E-31FF-9D04-56E99B89DF0D}"/>
              </a:ext>
            </a:extLst>
          </p:cNvPr>
          <p:cNvSpPr txBox="1"/>
          <p:nvPr/>
        </p:nvSpPr>
        <p:spPr>
          <a:xfrm>
            <a:off x="300625" y="2118426"/>
            <a:ext cx="8793271" cy="27225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Developed by: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NSW Multicultural HIV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and Hepatitis Service</a:t>
            </a:r>
          </a:p>
          <a:p>
            <a:pPr>
              <a:lnSpc>
                <a:spcPts val="3500"/>
              </a:lnSpc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(MHAHS)  </a:t>
            </a:r>
            <a:r>
              <a:rPr lang="en-US" sz="3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mhahs.org.au</a:t>
            </a:r>
            <a:endParaRPr lang="en-US" sz="3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33A581-D314-6E9E-7A36-E41148DCB0E6}"/>
              </a:ext>
            </a:extLst>
          </p:cNvPr>
          <p:cNvSpPr txBox="1"/>
          <p:nvPr/>
        </p:nvSpPr>
        <p:spPr>
          <a:xfrm>
            <a:off x="405143" y="4594215"/>
            <a:ext cx="6097508" cy="493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18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August 2025</a:t>
            </a:r>
          </a:p>
        </p:txBody>
      </p:sp>
    </p:spTree>
    <p:extLst>
      <p:ext uri="{BB962C8B-B14F-4D97-AF65-F5344CB8AC3E}">
        <p14:creationId xmlns:p14="http://schemas.microsoft.com/office/powerpoint/2010/main" val="3781524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46BBB-22E6-0A29-5A1E-A24B6DC2C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2585A8D-5835-1775-206C-F6494DFD5D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04" y="2799403"/>
            <a:ext cx="3270250" cy="30734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AF864-C814-F4BF-DDC8-BE79EC1468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BC83F-9322-A2C4-BAFD-658BBDFFB6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3</a:t>
            </a:fld>
            <a:endParaRPr lang="en-US" dirty="0">
              <a:solidFill>
                <a:srgbClr val="002664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52D31F9-20E5-83A7-F2F1-8614B103ED4B}"/>
              </a:ext>
            </a:extLst>
          </p:cNvPr>
          <p:cNvGrpSpPr/>
          <p:nvPr/>
        </p:nvGrpSpPr>
        <p:grpSpPr>
          <a:xfrm>
            <a:off x="210948" y="1688197"/>
            <a:ext cx="3935302" cy="847725"/>
            <a:chOff x="199373" y="1551007"/>
            <a:chExt cx="3935302" cy="847725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A29626B-E752-40F2-1B6F-9E7E8A9BC057}"/>
                </a:ext>
              </a:extLst>
            </p:cNvPr>
            <p:cNvSpPr>
              <a:spLocks/>
            </p:cNvSpPr>
            <p:nvPr/>
          </p:nvSpPr>
          <p:spPr>
            <a:xfrm rot="21382852">
              <a:off x="199373" y="1551007"/>
              <a:ext cx="3929126" cy="8477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Title 5">
              <a:extLst>
                <a:ext uri="{FF2B5EF4-FFF2-40B4-BE49-F238E27FC236}">
                  <a16:creationId xmlns:a16="http://schemas.microsoft.com/office/drawing/2014/main" id="{786D5F18-9A7B-23E8-2BA2-BBA28BA128D6}"/>
                </a:ext>
              </a:extLst>
            </p:cNvPr>
            <p:cNvSpPr txBox="1">
              <a:spLocks/>
            </p:cNvSpPr>
            <p:nvPr/>
          </p:nvSpPr>
          <p:spPr>
            <a:xfrm rot="21382852">
              <a:off x="205549" y="1674607"/>
              <a:ext cx="3929126" cy="65202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4500"/>
                </a:lnSpc>
              </a:pPr>
              <a:r>
                <a:rPr lang="en-US" sz="4000" b="1" dirty="0">
                  <a:solidFill>
                    <a:srgbClr val="002664"/>
                  </a:solidFill>
                  <a:latin typeface="Poppins" pitchFamily="2" charset="77"/>
                  <a:cs typeface="Poppins" pitchFamily="2" charset="77"/>
                </a:rPr>
                <a:t>they matter?</a:t>
              </a: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C7971B89-04CD-7D96-A866-4271FB662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07" y="575683"/>
            <a:ext cx="4259893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What are STIs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and why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1D877EA-E87C-02EE-6253-213619C6BA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59266" y="601249"/>
            <a:ext cx="7377830" cy="1791222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D3E7890-502C-F147-295B-A2978BECC0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59266" y="2755725"/>
            <a:ext cx="7377830" cy="2279738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02CD8F9-E217-07AB-25BF-8921B94736F7}"/>
              </a:ext>
            </a:extLst>
          </p:cNvPr>
          <p:cNvSpPr>
            <a:spLocks/>
          </p:cNvSpPr>
          <p:nvPr/>
        </p:nvSpPr>
        <p:spPr>
          <a:xfrm>
            <a:off x="4459266" y="5336087"/>
            <a:ext cx="7377830" cy="920664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572861-E2AC-C0F2-900F-AE115B89457C}"/>
              </a:ext>
            </a:extLst>
          </p:cNvPr>
          <p:cNvSpPr txBox="1"/>
          <p:nvPr/>
        </p:nvSpPr>
        <p:spPr>
          <a:xfrm>
            <a:off x="4716711" y="996743"/>
            <a:ext cx="6914299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SzPct val="80000"/>
            </a:pPr>
            <a:r>
              <a:rPr lang="en-US" b="1" dirty="0">
                <a:solidFill>
                  <a:srgbClr val="002664"/>
                </a:solidFill>
                <a:latin typeface="Public Sans Medium" pitchFamily="2" charset="77"/>
              </a:rPr>
              <a:t>STIs means Sexually Transmissible Infections: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STIs are infections caused by bacteria, viruses or parasites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STIs caused by bacteria are more common in Australia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61C318-65B1-A6C2-8B10-C738D0A7DCEA}"/>
              </a:ext>
            </a:extLst>
          </p:cNvPr>
          <p:cNvSpPr txBox="1"/>
          <p:nvPr/>
        </p:nvSpPr>
        <p:spPr>
          <a:xfrm>
            <a:off x="4716711" y="3022313"/>
            <a:ext cx="6914299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SzPct val="80000"/>
            </a:pPr>
            <a:r>
              <a:rPr lang="en-US" b="1" dirty="0">
                <a:solidFill>
                  <a:srgbClr val="002664"/>
                </a:solidFill>
                <a:latin typeface="Public Sans Medium" pitchFamily="2" charset="77"/>
              </a:rPr>
              <a:t>STIs matter because: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STIs can be treated, and some can be cured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If not treated, they can lead to serious health problems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Many people may have an STI without knowing which increases its transmission to other people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B1A46E-7C46-1504-71E3-370F02AB34C9}"/>
              </a:ext>
            </a:extLst>
          </p:cNvPr>
          <p:cNvSpPr txBox="1"/>
          <p:nvPr/>
        </p:nvSpPr>
        <p:spPr>
          <a:xfrm>
            <a:off x="4716711" y="5457462"/>
            <a:ext cx="6914299" cy="6771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Public Sans Medium" pitchFamily="2" charset="77"/>
              </a:rPr>
              <a:t>It’s important to get tested regularly</a:t>
            </a:r>
            <a:br>
              <a:rPr lang="en-US" sz="2000" b="1" dirty="0">
                <a:solidFill>
                  <a:schemeClr val="bg1"/>
                </a:solidFill>
                <a:latin typeface="Public Sans Medium" pitchFamily="2" charset="77"/>
              </a:rPr>
            </a:br>
            <a:r>
              <a:rPr lang="en-US" sz="2000" b="1" dirty="0">
                <a:solidFill>
                  <a:schemeClr val="bg1"/>
                </a:solidFill>
                <a:latin typeface="Public Sans Medium" pitchFamily="2" charset="77"/>
              </a:rPr>
              <a:t>to know if you have an STI.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98010B-760E-CF73-599E-F8F6C0381C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5373" y="2645303"/>
            <a:ext cx="2082800" cy="381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9831D5-C420-3736-B541-CBF9B0CC97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3560" y="5021321"/>
            <a:ext cx="1187450" cy="1549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B3BF12-16D6-F892-656F-1E51EEABEA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68564" y="228009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21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BFD1AE-FC5F-B9FB-AC42-D6BB8B7D2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CEF08-521F-DCA5-4102-14B6A25D3E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183CC-AE5B-EF55-487C-6B06A65125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4AFB338-12F4-493E-30A7-3A1BECC77A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7368" y="5323562"/>
            <a:ext cx="11349623" cy="977030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B69D029-1516-1B8C-C107-19C7DAC138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7368" y="1853852"/>
            <a:ext cx="3533383" cy="3256767"/>
          </a:xfrm>
          <a:prstGeom prst="roundRect">
            <a:avLst>
              <a:gd name="adj" fmla="val 48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 Same-side Corner of Rectangle 7">
            <a:extLst>
              <a:ext uri="{FF2B5EF4-FFF2-40B4-BE49-F238E27FC236}">
                <a16:creationId xmlns:a16="http://schemas.microsoft.com/office/drawing/2014/main" id="{8853A9AC-C94C-2CF1-EB7C-DB62329964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7368" y="1853852"/>
            <a:ext cx="3533383" cy="673308"/>
          </a:xfrm>
          <a:prstGeom prst="round2SameRect">
            <a:avLst/>
          </a:prstGeom>
          <a:solidFill>
            <a:srgbClr val="B9A7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664"/>
                </a:solidFill>
                <a:latin typeface="Public Sans Medium" pitchFamily="2" charset="77"/>
              </a:rPr>
              <a:t>STIs caused by bacteria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5DE74C-9225-7256-3582-177B8577B61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14887" y="1853852"/>
            <a:ext cx="3533383" cy="3256767"/>
          </a:xfrm>
          <a:prstGeom prst="roundRect">
            <a:avLst>
              <a:gd name="adj" fmla="val 48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ame-side Corner of Rectangle 9">
            <a:extLst>
              <a:ext uri="{FF2B5EF4-FFF2-40B4-BE49-F238E27FC236}">
                <a16:creationId xmlns:a16="http://schemas.microsoft.com/office/drawing/2014/main" id="{D59ACCB8-137C-669E-A1FD-47EE8845AF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14887" y="1853852"/>
            <a:ext cx="3533383" cy="673308"/>
          </a:xfrm>
          <a:prstGeom prst="round2SameRect">
            <a:avLst/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664"/>
                </a:solidFill>
                <a:latin typeface="Public Sans Medium" pitchFamily="2" charset="77"/>
              </a:rPr>
              <a:t>STIs caused by viruses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FD57927-617B-128C-B8A3-44EB3F9248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227130" y="1853852"/>
            <a:ext cx="3533383" cy="3256767"/>
          </a:xfrm>
          <a:prstGeom prst="roundRect">
            <a:avLst>
              <a:gd name="adj" fmla="val 48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Same-side Corner of Rectangle 11">
            <a:extLst>
              <a:ext uri="{FF2B5EF4-FFF2-40B4-BE49-F238E27FC236}">
                <a16:creationId xmlns:a16="http://schemas.microsoft.com/office/drawing/2014/main" id="{65B163CB-D3A2-BB20-B323-3743314777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227130" y="1853852"/>
            <a:ext cx="3533383" cy="673308"/>
          </a:xfrm>
          <a:prstGeom prst="round2SameRect">
            <a:avLst/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ublic Sans Medium" pitchFamily="2" charset="77"/>
              </a:rPr>
              <a:t>STIs caused by parasites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AB292A3-D680-FD7D-FE5B-0604C9434CBC}"/>
              </a:ext>
            </a:extLst>
          </p:cNvPr>
          <p:cNvSpPr txBox="1">
            <a:spLocks/>
          </p:cNvSpPr>
          <p:nvPr/>
        </p:nvSpPr>
        <p:spPr>
          <a:xfrm>
            <a:off x="354905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What are the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most common STIs?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1048EA-491D-5F68-CE37-2C10F674A324}"/>
              </a:ext>
            </a:extLst>
          </p:cNvPr>
          <p:cNvSpPr txBox="1"/>
          <p:nvPr/>
        </p:nvSpPr>
        <p:spPr>
          <a:xfrm>
            <a:off x="648182" y="2789499"/>
            <a:ext cx="3078866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syphilis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chlamydia</a:t>
            </a:r>
            <a:endParaRPr lang="en-US" dirty="0">
              <a:latin typeface="Public Sans ExtraLight" pitchFamily="2" charset="77"/>
            </a:endParaRP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gonorrhoea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67BAEE-B55C-DE37-C1CF-DE7CA9718DD2}"/>
              </a:ext>
            </a:extLst>
          </p:cNvPr>
          <p:cNvSpPr txBox="1"/>
          <p:nvPr/>
        </p:nvSpPr>
        <p:spPr>
          <a:xfrm>
            <a:off x="4495846" y="2789499"/>
            <a:ext cx="3171464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mpox (monkey pox)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human immunodeficiency</a:t>
            </a:r>
            <a:br>
              <a:rPr lang="en-US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virus (HIV)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genital herpes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genital warts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hepatitis B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82A1F0-06DF-F86A-43DE-C5DD1F671E94}"/>
              </a:ext>
            </a:extLst>
          </p:cNvPr>
          <p:cNvSpPr txBox="1"/>
          <p:nvPr/>
        </p:nvSpPr>
        <p:spPr>
          <a:xfrm>
            <a:off x="8461094" y="2789499"/>
            <a:ext cx="3078866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trichomoniasis (trich)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pubic lice (scabies)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3780C0-C2CB-52E8-F0F9-87CF282413EB}"/>
              </a:ext>
            </a:extLst>
          </p:cNvPr>
          <p:cNvSpPr txBox="1"/>
          <p:nvPr/>
        </p:nvSpPr>
        <p:spPr>
          <a:xfrm>
            <a:off x="752354" y="5630701"/>
            <a:ext cx="10695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The most common STIs in Australia are chlamydia, gonorrhea, syphilis.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780E58-1790-A9E6-D982-86BE0877BE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977" y="-709574"/>
            <a:ext cx="4914900" cy="233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50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5E569-98FE-60F8-6992-57E948D60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2AA2D-812C-9ACA-98FE-371E935641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C9328-EC2B-B6F0-1472-5CA3FE4E60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6D5E8E7D-64A6-A070-AFE8-3996077EA031}"/>
              </a:ext>
            </a:extLst>
          </p:cNvPr>
          <p:cNvSpPr txBox="1">
            <a:spLocks/>
          </p:cNvSpPr>
          <p:nvPr/>
        </p:nvSpPr>
        <p:spPr>
          <a:xfrm>
            <a:off x="439838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How do you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get STIs?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3C81B4-A74D-6C36-39B8-5FCE71071521}"/>
              </a:ext>
            </a:extLst>
          </p:cNvPr>
          <p:cNvSpPr txBox="1"/>
          <p:nvPr/>
        </p:nvSpPr>
        <p:spPr>
          <a:xfrm>
            <a:off x="439838" y="4444679"/>
            <a:ext cx="2488557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During vaginal,</a:t>
            </a:r>
            <a:br>
              <a:rPr lang="en-US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oral or anal sex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6D963A-C508-E6A3-696D-99A39ABAEF07}"/>
              </a:ext>
            </a:extLst>
          </p:cNvPr>
          <p:cNvSpPr txBox="1"/>
          <p:nvPr/>
        </p:nvSpPr>
        <p:spPr>
          <a:xfrm>
            <a:off x="3352800" y="4444679"/>
            <a:ext cx="2488557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Sharing bodily fluids including semen, vaginal fluids, breast milk or blood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3FD234-80AB-95D4-E286-5DE87E7CCF86}"/>
              </a:ext>
            </a:extLst>
          </p:cNvPr>
          <p:cNvSpPr txBox="1"/>
          <p:nvPr/>
        </p:nvSpPr>
        <p:spPr>
          <a:xfrm>
            <a:off x="6265762" y="4444679"/>
            <a:ext cx="2488557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Through close</a:t>
            </a:r>
            <a:br>
              <a:rPr lang="en-US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skin-to-skin </a:t>
            </a:r>
            <a:br>
              <a:rPr lang="en-US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contact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4CCCB9-9EEB-FD33-E32B-D4E670B9C157}"/>
              </a:ext>
            </a:extLst>
          </p:cNvPr>
          <p:cNvSpPr txBox="1"/>
          <p:nvPr/>
        </p:nvSpPr>
        <p:spPr>
          <a:xfrm>
            <a:off x="9178725" y="4444679"/>
            <a:ext cx="2592728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During pregnancy, childbirth and through breastfeeding</a:t>
            </a:r>
            <a:endParaRPr lang="en-US" dirty="0">
              <a:latin typeface="Public Sans ExtraLigh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16588F-8204-63A2-A41F-F1C3482C7F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525" y="130723"/>
            <a:ext cx="4978400" cy="1657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E3E227-2D5D-AD39-27BD-A0F6006450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85" y="5491880"/>
            <a:ext cx="4730750" cy="258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05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124ACB-0905-9036-B839-7BC877670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F44B3D-BEFD-0917-BBB0-74F96CFCE7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DCC3D-DF19-7CEA-6B2C-ABC3A3A195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D8D5040E-9CB1-9F69-8B89-F7F210820E01}"/>
              </a:ext>
            </a:extLst>
          </p:cNvPr>
          <p:cNvSpPr txBox="1">
            <a:spLocks/>
          </p:cNvSpPr>
          <p:nvPr/>
        </p:nvSpPr>
        <p:spPr>
          <a:xfrm>
            <a:off x="358815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You cannot get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STIs from...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D9B85C-ABC1-E395-4677-F248F4BE96A5}"/>
              </a:ext>
            </a:extLst>
          </p:cNvPr>
          <p:cNvSpPr txBox="1"/>
          <p:nvPr/>
        </p:nvSpPr>
        <p:spPr>
          <a:xfrm>
            <a:off x="358815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Sharing food</a:t>
            </a:r>
            <a:br>
              <a:rPr lang="en-US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or utensils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0AC45D-0355-9D41-5185-16A15821CF30}"/>
              </a:ext>
            </a:extLst>
          </p:cNvPr>
          <p:cNvSpPr txBox="1"/>
          <p:nvPr/>
        </p:nvSpPr>
        <p:spPr>
          <a:xfrm>
            <a:off x="2711370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Sharing </a:t>
            </a:r>
            <a:br>
              <a:rPr lang="en-US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toilet seats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29316E-4278-3787-E31F-A9E81BCD5366}"/>
              </a:ext>
            </a:extLst>
          </p:cNvPr>
          <p:cNvSpPr txBox="1"/>
          <p:nvPr/>
        </p:nvSpPr>
        <p:spPr>
          <a:xfrm>
            <a:off x="5063924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Sharing showers or swimming pools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C5433D-2D95-636D-A8FE-CF9A3BA0A1FD}"/>
              </a:ext>
            </a:extLst>
          </p:cNvPr>
          <p:cNvSpPr txBox="1"/>
          <p:nvPr/>
        </p:nvSpPr>
        <p:spPr>
          <a:xfrm>
            <a:off x="7416479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Handshaking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065D79-2814-C85E-DEF5-B581D23DF2F8}"/>
              </a:ext>
            </a:extLst>
          </p:cNvPr>
          <p:cNvSpPr txBox="1"/>
          <p:nvPr/>
        </p:nvSpPr>
        <p:spPr>
          <a:xfrm>
            <a:off x="9769033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Dry kissing</a:t>
            </a:r>
            <a:endParaRPr lang="en-US" dirty="0">
              <a:latin typeface="Public Sans ExtraLigh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A80253-C605-1923-1952-EF191D76CA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977" y="-709574"/>
            <a:ext cx="4914900" cy="233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23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69B3D2-C283-D1F7-2726-2E7B2194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B67CB6-4657-A668-20B0-34B68745FAB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7" y="0"/>
            <a:ext cx="447040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873ED-B243-8860-C201-7470104BC4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6F9BF-BA41-210A-BA6B-40B0D447EE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87544140-0AC2-871A-248A-0E72910307B3}"/>
              </a:ext>
            </a:extLst>
          </p:cNvPr>
          <p:cNvSpPr txBox="1">
            <a:spLocks/>
          </p:cNvSpPr>
          <p:nvPr/>
        </p:nvSpPr>
        <p:spPr>
          <a:xfrm>
            <a:off x="345598" y="1410767"/>
            <a:ext cx="4259893" cy="18995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Common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symptoms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of syphilis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6930A6-5464-24A8-CEB4-C261080AC69E}"/>
              </a:ext>
            </a:extLst>
          </p:cNvPr>
          <p:cNvSpPr txBox="1"/>
          <p:nvPr/>
        </p:nvSpPr>
        <p:spPr>
          <a:xfrm>
            <a:off x="4860162" y="1503365"/>
            <a:ext cx="6986240" cy="3404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Sores in or on the mouth, penis, vagina anus or cervix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Red rash on the hands, back, chest or feet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Swollen glands in your armpits or groin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Fever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Hair loss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Headaches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Tiredness</a:t>
            </a:r>
            <a:endParaRPr lang="en-US" sz="2000" dirty="0">
              <a:latin typeface="Public Sans ExtraLight" pitchFamily="2" charset="77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BE93016-0D29-0648-F5A3-0B7A5F17F8E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331839" y="3429000"/>
            <a:ext cx="2838450" cy="2254250"/>
            <a:chOff x="7331839" y="3429000"/>
            <a:chExt cx="2838450" cy="225425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1C20B80-559B-B97C-CD48-A75BDF65E93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31839" y="3429000"/>
              <a:ext cx="2838450" cy="225425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C04989-853F-FF00-366C-74168EDE6AA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78150" y="3891862"/>
              <a:ext cx="254582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Public Sans Medium" pitchFamily="2" charset="77"/>
                </a:rPr>
                <a:t>If not treated, syphilis can lead to serious issues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CA275EF-AEE8-E8B2-840D-607669537B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3927" y="4132162"/>
            <a:ext cx="22987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37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8F8BD7-6F20-C786-3BAE-3A752EC0B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10E77F-0488-9044-7FAF-8B204733AA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23" y="0"/>
            <a:ext cx="473075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47387C-E4AC-69E8-9BA2-D251622B7C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84ECE-61FF-9165-8AAB-E87A916F20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C618B52-5B82-9D08-14EB-DF3DAAE11C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71773" y="5347661"/>
            <a:ext cx="6043154" cy="920664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698983F-19F2-1CCD-A0FB-C0191229595A}"/>
              </a:ext>
            </a:extLst>
          </p:cNvPr>
          <p:cNvSpPr txBox="1">
            <a:spLocks/>
          </p:cNvSpPr>
          <p:nvPr/>
        </p:nvSpPr>
        <p:spPr>
          <a:xfrm>
            <a:off x="250732" y="1109825"/>
            <a:ext cx="4511332" cy="18995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Common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symptoms of chlamydia and gonorrhea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0D11C6-8F6A-50A2-BF94-9CD4EE412F5F}"/>
              </a:ext>
            </a:extLst>
          </p:cNvPr>
          <p:cNvSpPr txBox="1"/>
          <p:nvPr/>
        </p:nvSpPr>
        <p:spPr>
          <a:xfrm>
            <a:off x="4981482" y="1109825"/>
            <a:ext cx="6986240" cy="3404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Penis/urethral and vaginal discharge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Pain in the pelvis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Bleeding from the vagina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Pain while peeing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Pain during or after sex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Pain in the testicles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Anal pain or discharge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Painful when passing stool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60270E-55F0-BA62-68E1-EBEFE3C45F0B}"/>
              </a:ext>
            </a:extLst>
          </p:cNvPr>
          <p:cNvSpPr txBox="1"/>
          <p:nvPr/>
        </p:nvSpPr>
        <p:spPr>
          <a:xfrm>
            <a:off x="4814170" y="5469037"/>
            <a:ext cx="4896989" cy="6771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Public Sans Medium" pitchFamily="2" charset="77"/>
              </a:rPr>
              <a:t>Regular testing is the only way</a:t>
            </a:r>
            <a:br>
              <a:rPr lang="en-US" sz="2000" b="1" dirty="0">
                <a:solidFill>
                  <a:schemeClr val="bg1"/>
                </a:solidFill>
                <a:latin typeface="Public Sans Medium" pitchFamily="2" charset="77"/>
              </a:rPr>
            </a:br>
            <a:r>
              <a:rPr lang="en-US" sz="2000" b="1" dirty="0">
                <a:solidFill>
                  <a:schemeClr val="bg1"/>
                </a:solidFill>
                <a:latin typeface="Public Sans Medium" pitchFamily="2" charset="77"/>
              </a:rPr>
              <a:t>to check if you have an STI.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E1CCAD-B8E3-F3BE-71B7-6830A7B240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3105" y="4233962"/>
            <a:ext cx="2559050" cy="247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92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61BDF-7950-0F11-B435-05B28DCE7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66ABE-40D1-2D32-C83F-5BB6D7B47F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1AE2B-EE40-5DA4-545D-70B477DB97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09DCA221-8A89-F10F-F4DF-995098A40233}"/>
              </a:ext>
            </a:extLst>
          </p:cNvPr>
          <p:cNvSpPr txBox="1">
            <a:spLocks/>
          </p:cNvSpPr>
          <p:nvPr/>
        </p:nvSpPr>
        <p:spPr>
          <a:xfrm>
            <a:off x="358413" y="438493"/>
            <a:ext cx="5582909" cy="1714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Who should get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an STI test?</a:t>
            </a:r>
          </a:p>
          <a:p>
            <a:pPr>
              <a:lnSpc>
                <a:spcPts val="4200"/>
              </a:lnSpc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Consider getting tested if you: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5648BE-2DFE-6C84-854A-C8961DB89881}"/>
              </a:ext>
            </a:extLst>
          </p:cNvPr>
          <p:cNvSpPr txBox="1"/>
          <p:nvPr/>
        </p:nvSpPr>
        <p:spPr>
          <a:xfrm>
            <a:off x="250732" y="4363656"/>
            <a:ext cx="223782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Had sex without</a:t>
            </a:r>
            <a:br>
              <a:rPr lang="en-US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a condom</a:t>
            </a:r>
            <a:br>
              <a:rPr lang="en-US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(unprotected sex)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97B383-7FBA-0347-56F8-F1C0BA9C0BA1}"/>
              </a:ext>
            </a:extLst>
          </p:cNvPr>
          <p:cNvSpPr txBox="1"/>
          <p:nvPr/>
        </p:nvSpPr>
        <p:spPr>
          <a:xfrm>
            <a:off x="2711370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Are a sexually active man who has unprotected sex with men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CB82E1-E3CA-13FA-D5FB-35DDBFEDD378}"/>
              </a:ext>
            </a:extLst>
          </p:cNvPr>
          <p:cNvSpPr txBox="1"/>
          <p:nvPr/>
        </p:nvSpPr>
        <p:spPr>
          <a:xfrm>
            <a:off x="5063924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Are pregnant</a:t>
            </a:r>
            <a:br>
              <a:rPr lang="en-US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or planning</a:t>
            </a:r>
            <a:br>
              <a:rPr lang="en-US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to get pregnant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ECAEAB-66EC-D7B5-A665-D9C23CD42595}"/>
              </a:ext>
            </a:extLst>
          </p:cNvPr>
          <p:cNvSpPr txBox="1"/>
          <p:nvPr/>
        </p:nvSpPr>
        <p:spPr>
          <a:xfrm>
            <a:off x="7416479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Had an</a:t>
            </a:r>
            <a:br>
              <a:rPr lang="en-US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STI in the last</a:t>
            </a:r>
            <a:br>
              <a:rPr lang="en-US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12 months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1B4F26-5079-78E4-A8D0-59B70D526474}"/>
              </a:ext>
            </a:extLst>
          </p:cNvPr>
          <p:cNvSpPr txBox="1"/>
          <p:nvPr/>
        </p:nvSpPr>
        <p:spPr>
          <a:xfrm>
            <a:off x="9769033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Or your sexual </a:t>
            </a:r>
            <a:br>
              <a:rPr lang="en-US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partners have</a:t>
            </a:r>
            <a:br>
              <a:rPr lang="en-US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any symptoms </a:t>
            </a:r>
            <a:br>
              <a:rPr lang="en-US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1400" dirty="0">
                <a:solidFill>
                  <a:srgbClr val="002664"/>
                </a:solidFill>
                <a:latin typeface="Public Sans ExtraLight" pitchFamily="2" charset="77"/>
              </a:rPr>
              <a:t>(but most STIs don’t</a:t>
            </a:r>
            <a:br>
              <a:rPr lang="en-US" sz="14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1400" dirty="0">
                <a:solidFill>
                  <a:srgbClr val="002664"/>
                </a:solidFill>
                <a:latin typeface="Public Sans ExtraLight" pitchFamily="2" charset="77"/>
              </a:rPr>
              <a:t>show symptoms)</a:t>
            </a:r>
            <a:endParaRPr lang="en-US" sz="1400" dirty="0">
              <a:latin typeface="Public Sans ExtraLight" pitchFamily="2" charset="77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1DF3563-7CB5-8AAD-770C-CCEC1FEA904E}"/>
              </a:ext>
            </a:extLst>
          </p:cNvPr>
          <p:cNvGrpSpPr/>
          <p:nvPr/>
        </p:nvGrpSpPr>
        <p:grpSpPr>
          <a:xfrm>
            <a:off x="8274867" y="803171"/>
            <a:ext cx="2996697" cy="1788500"/>
            <a:chOff x="8504499" y="548524"/>
            <a:chExt cx="2547329" cy="17885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805C8E6-FB6C-C282-CB91-370EB4D8F5BF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73583" y="548524"/>
              <a:ext cx="2422363" cy="17885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7C9671-0AB5-F7C7-6A1C-8113756D05AB}"/>
                </a:ext>
              </a:extLst>
            </p:cNvPr>
            <p:cNvSpPr txBox="1"/>
            <p:nvPr/>
          </p:nvSpPr>
          <p:spPr>
            <a:xfrm>
              <a:off x="8504499" y="823528"/>
              <a:ext cx="2547329" cy="6771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Public Sans Medium" pitchFamily="2" charset="77"/>
                </a:rPr>
                <a:t>Getting tested often is good for your health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3CD3771-8079-D5D0-0F1F-ED953AD0E3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322" y="-664678"/>
            <a:ext cx="586105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62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5FABCE039FD94AB088FC586ECBB7A5" ma:contentTypeVersion="15" ma:contentTypeDescription="Create a new document." ma:contentTypeScope="" ma:versionID="82b396a88bd882a696ef6219b2f9e43e">
  <xsd:schema xmlns:xsd="http://www.w3.org/2001/XMLSchema" xmlns:xs="http://www.w3.org/2001/XMLSchema" xmlns:p="http://schemas.microsoft.com/office/2006/metadata/properties" xmlns:ns2="6bf971bb-b6c5-471b-bc74-c5aba1a73da4" xmlns:ns3="def4e026-5643-48f8-83fb-50bd11837b84" targetNamespace="http://schemas.microsoft.com/office/2006/metadata/properties" ma:root="true" ma:fieldsID="62d13584a16800423a15fb96d5404267" ns2:_="" ns3:_="">
    <xsd:import namespace="6bf971bb-b6c5-471b-bc74-c5aba1a73da4"/>
    <xsd:import namespace="def4e026-5643-48f8-83fb-50bd11837b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971bb-b6c5-471b-bc74-c5aba1a73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a4c9e2d-f8e3-4a57-bac9-17bee8f457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4e026-5643-48f8-83fb-50bd11837b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1794bb7-35cd-484e-b731-64c8d04a08fb}" ma:internalName="TaxCatchAll" ma:showField="CatchAllData" ma:web="def4e026-5643-48f8-83fb-50bd11837b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f4e026-5643-48f8-83fb-50bd11837b84" xsi:nil="true"/>
    <lcf76f155ced4ddcb4097134ff3c332f xmlns="6bf971bb-b6c5-471b-bc74-c5aba1a73da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2484F93-8A79-414A-B77A-1F846A892BAD}"/>
</file>

<file path=customXml/itemProps2.xml><?xml version="1.0" encoding="utf-8"?>
<ds:datastoreItem xmlns:ds="http://schemas.openxmlformats.org/officeDocument/2006/customXml" ds:itemID="{44F58867-6090-4C6E-A5EF-4E7F407C7D85}"/>
</file>

<file path=customXml/itemProps3.xml><?xml version="1.0" encoding="utf-8"?>
<ds:datastoreItem xmlns:ds="http://schemas.openxmlformats.org/officeDocument/2006/customXml" ds:itemID="{2CC56861-3DE3-4B06-A43A-245191BA0587}"/>
</file>

<file path=docProps/app.xml><?xml version="1.0" encoding="utf-8"?>
<Properties xmlns="http://schemas.openxmlformats.org/officeDocument/2006/extended-properties" xmlns:vt="http://schemas.openxmlformats.org/officeDocument/2006/docPropsVTypes">
  <TotalTime>1145</TotalTime>
  <Words>1299</Words>
  <Application>Microsoft Office PowerPoint</Application>
  <PresentationFormat>Widescreen</PresentationFormat>
  <Paragraphs>198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Aptos</vt:lpstr>
      <vt:lpstr>Aptos Display</vt:lpstr>
      <vt:lpstr>Arial</vt:lpstr>
      <vt:lpstr>Poppins</vt:lpstr>
      <vt:lpstr>Public Sans ExtraLight</vt:lpstr>
      <vt:lpstr>Public Sans Medium</vt:lpstr>
      <vt:lpstr>Wingdings</vt:lpstr>
      <vt:lpstr>Office Theme</vt:lpstr>
      <vt:lpstr>PowerPoint Presentation</vt:lpstr>
      <vt:lpstr>PowerPoint Presentation</vt:lpstr>
      <vt:lpstr>What are STIs and why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can I get tested</vt:lpstr>
      <vt:lpstr>PowerPoint Presentation</vt:lpstr>
      <vt:lpstr>What is the treatment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Lively</dc:creator>
  <cp:lastModifiedBy>Denise Voros (Sydney LHD)</cp:lastModifiedBy>
  <cp:revision>36</cp:revision>
  <dcterms:created xsi:type="dcterms:W3CDTF">2025-06-03T07:12:24Z</dcterms:created>
  <dcterms:modified xsi:type="dcterms:W3CDTF">2025-09-23T23:36:37Z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6a44f01-6907-4156-9b79-a71e6c56ad93_Enabled">
    <vt:lpwstr>true</vt:lpwstr>
  </property>
  <property fmtid="{D5CDD505-2E9C-101B-9397-08002B2CF9AE}" pid="3" name="MSIP_Label_76a44f01-6907-4156-9b79-a71e6c56ad93_SetDate">
    <vt:lpwstr>2025-09-23T23:35:47Z</vt:lpwstr>
  </property>
  <property fmtid="{D5CDD505-2E9C-101B-9397-08002B2CF9AE}" pid="4" name="MSIP_Label_76a44f01-6907-4156-9b79-a71e6c56ad93_Method">
    <vt:lpwstr>Privileged</vt:lpwstr>
  </property>
  <property fmtid="{D5CDD505-2E9C-101B-9397-08002B2CF9AE}" pid="5" name="MSIP_Label_76a44f01-6907-4156-9b79-a71e6c56ad93_Name">
    <vt:lpwstr>OFFICIAL</vt:lpwstr>
  </property>
  <property fmtid="{D5CDD505-2E9C-101B-9397-08002B2CF9AE}" pid="6" name="MSIP_Label_76a44f01-6907-4156-9b79-a71e6c56ad93_SiteId">
    <vt:lpwstr>a687a7bf-02db-43df-bcbb-e7a8bda611a2</vt:lpwstr>
  </property>
  <property fmtid="{D5CDD505-2E9C-101B-9397-08002B2CF9AE}" pid="7" name="MSIP_Label_76a44f01-6907-4156-9b79-a71e6c56ad93_ActionId">
    <vt:lpwstr>27e4d3df-16ec-4bf9-a8ec-7a8d69bbd4a1</vt:lpwstr>
  </property>
  <property fmtid="{D5CDD505-2E9C-101B-9397-08002B2CF9AE}" pid="8" name="MSIP_Label_76a44f01-6907-4156-9b79-a71e6c56ad93_ContentBits">
    <vt:lpwstr>0</vt:lpwstr>
  </property>
  <property fmtid="{D5CDD505-2E9C-101B-9397-08002B2CF9AE}" pid="9" name="MSIP_Label_76a44f01-6907-4156-9b79-a71e6c56ad93_Tag">
    <vt:lpwstr>10, 0, 1, 1</vt:lpwstr>
  </property>
  <property fmtid="{D5CDD505-2E9C-101B-9397-08002B2CF9AE}" pid="10" name="ContentTypeId">
    <vt:lpwstr>0x010100FC5FABCE039FD94AB088FC586ECBB7A5</vt:lpwstr>
  </property>
</Properties>
</file>