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authors.xml" ContentType="application/vnd.ms-powerpoint.author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B0CA5-8FC2-29B9-0BDC-AA1228C5366A}" name="Guest User" initials="GU" userId="S::urn:spo:tenantanon#a687a7bf-02db-43df-bcbb-e7a8bda611a2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na Salera" initials="AS" lastIdx="2" clrIdx="0">
    <p:extLst>
      <p:ext uri="{19B8F6BF-5375-455C-9EA6-DF929625EA0E}">
        <p15:presenceInfo xmlns:p15="http://schemas.microsoft.com/office/powerpoint/2012/main" userId="Alona Salera" providerId="None"/>
      </p:ext>
    </p:extLst>
  </p:cmAuthor>
  <p:cmAuthor id="2" name="don darish" initials="dd" lastIdx="5" clrIdx="1">
    <p:extLst>
      <p:ext uri="{19B8F6BF-5375-455C-9EA6-DF929625EA0E}">
        <p15:presenceInfo xmlns:p15="http://schemas.microsoft.com/office/powerpoint/2012/main" userId="2706e406a56610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FF295-516B-1939-1322-F08DD2C6CB1C}" v="21" dt="2025-07-16T10:41:39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a687a7bf-02db-43df-bcbb-e7a8bda611a2::" providerId="AD" clId="Web-{D2030151-D49C-E3B1-27F7-485B6EECE019}"/>
    <pc:docChg chg="modSld">
      <pc:chgData name="Guest User" userId="S::urn:spo:tenantanon#a687a7bf-02db-43df-bcbb-e7a8bda611a2::" providerId="AD" clId="Web-{D2030151-D49C-E3B1-27F7-485B6EECE019}" dt="2025-07-14T10:36:29.225" v="3" actId="20577"/>
      <pc:docMkLst>
        <pc:docMk/>
      </pc:docMkLst>
      <pc:sldChg chg="modSp">
        <pc:chgData name="Guest User" userId="S::urn:spo:tenantanon#a687a7bf-02db-43df-bcbb-e7a8bda611a2::" providerId="AD" clId="Web-{D2030151-D49C-E3B1-27F7-485B6EECE019}" dt="2025-07-14T10:36:29.225" v="3" actId="20577"/>
        <pc:sldMkLst>
          <pc:docMk/>
          <pc:sldMk cId="1307304039" sldId="257"/>
        </pc:sldMkLst>
        <pc:spChg chg="mod">
          <ac:chgData name="Guest User" userId="S::urn:spo:tenantanon#a687a7bf-02db-43df-bcbb-e7a8bda611a2::" providerId="AD" clId="Web-{D2030151-D49C-E3B1-27F7-485B6EECE019}" dt="2025-07-14T10:36:29.225" v="3" actId="20577"/>
          <ac:spMkLst>
            <pc:docMk/>
            <pc:sldMk cId="1307304039" sldId="257"/>
            <ac:spMk id="38" creationId="{6749B408-BFAC-D864-4BC5-37836646CA8C}"/>
          </ac:spMkLst>
        </pc:spChg>
      </pc:sldChg>
    </pc:docChg>
  </pc:docChgLst>
  <pc:docChgLst>
    <pc:chgData name="Guest User" userId="S::urn:spo:tenantanon#a687a7bf-02db-43df-bcbb-e7a8bda611a2::" providerId="AD" clId="Web-{5E5FF295-516B-1939-1322-F08DD2C6CB1C}"/>
    <pc:docChg chg="mod modSld">
      <pc:chgData name="Guest User" userId="S::urn:spo:tenantanon#a687a7bf-02db-43df-bcbb-e7a8bda611a2::" providerId="AD" clId="Web-{5E5FF295-516B-1939-1322-F08DD2C6CB1C}" dt="2025-07-16T10:39:27.022" v="13" actId="20577"/>
      <pc:docMkLst>
        <pc:docMk/>
      </pc:docMkLst>
      <pc:sldChg chg="modSp">
        <pc:chgData name="Guest User" userId="S::urn:spo:tenantanon#a687a7bf-02db-43df-bcbb-e7a8bda611a2::" providerId="AD" clId="Web-{5E5FF295-516B-1939-1322-F08DD2C6CB1C}" dt="2025-07-16T10:37:10.190" v="3" actId="20577"/>
        <pc:sldMkLst>
          <pc:docMk/>
          <pc:sldMk cId="2491547153" sldId="262"/>
        </pc:sldMkLst>
        <pc:spChg chg="mod">
          <ac:chgData name="Guest User" userId="S::urn:spo:tenantanon#a687a7bf-02db-43df-bcbb-e7a8bda611a2::" providerId="AD" clId="Web-{5E5FF295-516B-1939-1322-F08DD2C6CB1C}" dt="2025-07-16T10:37:10.190" v="3" actId="20577"/>
          <ac:spMkLst>
            <pc:docMk/>
            <pc:sldMk cId="2491547153" sldId="262"/>
            <ac:spMk id="5" creationId="{2045F2FC-CF48-1A64-66DB-C4C1236322C1}"/>
          </ac:spMkLst>
        </pc:spChg>
      </pc:sldChg>
      <pc:sldChg chg="modSp">
        <pc:chgData name="Guest User" userId="S::urn:spo:tenantanon#a687a7bf-02db-43df-bcbb-e7a8bda611a2::" providerId="AD" clId="Web-{5E5FF295-516B-1939-1322-F08DD2C6CB1C}" dt="2025-07-16T10:38:28.380" v="7" actId="20577"/>
        <pc:sldMkLst>
          <pc:docMk/>
          <pc:sldMk cId="3079994549" sldId="265"/>
        </pc:sldMkLst>
        <pc:spChg chg="mod">
          <ac:chgData name="Guest User" userId="S::urn:spo:tenantanon#a687a7bf-02db-43df-bcbb-e7a8bda611a2::" providerId="AD" clId="Web-{5E5FF295-516B-1939-1322-F08DD2C6CB1C}" dt="2025-07-16T10:38:28.380" v="7" actId="20577"/>
          <ac:spMkLst>
            <pc:docMk/>
            <pc:sldMk cId="3079994549" sldId="265"/>
            <ac:spMk id="9" creationId="{91E69DCA-7E8B-C5E1-1886-86D2D69C8221}"/>
          </ac:spMkLst>
        </pc:spChg>
      </pc:sldChg>
      <pc:sldChg chg="modSp">
        <pc:chgData name="Guest User" userId="S::urn:spo:tenantanon#a687a7bf-02db-43df-bcbb-e7a8bda611a2::" providerId="AD" clId="Web-{5E5FF295-516B-1939-1322-F08DD2C6CB1C}" dt="2025-07-16T10:39:27.022" v="13" actId="20577"/>
        <pc:sldMkLst>
          <pc:docMk/>
          <pc:sldMk cId="2041440555" sldId="274"/>
        </pc:sldMkLst>
        <pc:spChg chg="mod">
          <ac:chgData name="Guest User" userId="S::urn:spo:tenantanon#a687a7bf-02db-43df-bcbb-e7a8bda611a2::" providerId="AD" clId="Web-{5E5FF295-516B-1939-1322-F08DD2C6CB1C}" dt="2025-07-16T10:39:27.022" v="13" actId="20577"/>
          <ac:spMkLst>
            <pc:docMk/>
            <pc:sldMk cId="2041440555" sldId="274"/>
            <ac:spMk id="5" creationId="{1E6A7759-BBC5-6BB6-BD7C-A2AB9E21E2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A108-C764-F72F-DC59-1B789F40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1EA1-EC42-5C65-2A27-D13F53A72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2A19-7CC3-35A4-CAE1-856F05F7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E8AC-799E-6B8F-2499-21054808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D68F7-69AF-5091-262D-B396F156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20B-71D1-60F8-F755-BE8C04E7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5D9F7-3324-37D2-6B2F-88094539A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A5E2-5088-6D36-BC5C-DD0B2D86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E5C9-765B-B800-27B2-14B1748B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0977B-CA24-A5B2-E93B-607DFBA5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5C48C-A492-F296-B1D5-627AB31EB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BE3C6-719F-9204-7BAA-50F08FB09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C0BE7-CDBC-6AAF-5D8C-BFE80AB7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173D4-79DE-84D8-E631-4E5A9460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1E0C-D1C5-FCDC-740B-EF2A5F0D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B6B4-DD3B-4925-62E8-F02050C5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62A1-2011-8E9E-F2C2-2AA6987F2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4FFC1-4446-E92A-F27C-2CC137F4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FE401-74AF-C633-5298-46BB0246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35BE3-DD8B-89DF-0140-A3083190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A96D-AA4B-5E6C-1491-0B8EB4E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FB98C-BDC9-350F-CF36-A61DBB770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8CE3-33B5-19AB-4E65-44A5C23B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A6342-14B2-E9AE-D7B0-2D01FBC1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C99D-AF08-C5AB-CBC5-0A063420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A0BB-EC10-EE79-FE5A-804A4F73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D4FF-E19B-573C-CF4F-0B7AD69BC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689-79C7-9BDA-7A85-3007B2CC0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9BA61-9D86-3106-7248-49C0CC87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7CCE8-BE3E-D851-672B-FF9C044F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72EDC-6CAF-4341-F191-10B39AB2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84E7-6DC4-B2FB-EB96-F25C7639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5085B-E796-80EB-BE2E-0E5ECDA7D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8D1A-1E15-F31A-EBBA-E37C771D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9B558-8E59-6026-BD5F-B4FE8943C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73FBE-7361-457F-D19D-9BF6CF8DB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1A86F-5AA6-37EF-E2E0-F8996FF7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9BB41-7533-81C6-6E2C-0F70D80B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F6D87-AEB7-C209-77E3-2CD61871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C9C1-F587-BCAC-F4DF-A1A46B43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37C4E-7917-7E00-856E-F8BEBD83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78977-6B1C-76F8-EAF6-0E8D7C75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984BC-908E-18F7-11FC-4C31CCEA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0CFC7-2AB4-35E0-A558-E4BAE680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E3D04-E695-3699-D163-5828884C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1116-8009-143F-C39D-8A78FD0F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CBF2-BBCE-A63D-58EE-AE1EBCC9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1EEB-30A1-F3B0-E76B-97629C57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98D6-D2FB-2DC2-1F11-0B2569DC3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9D913-8D20-3216-D796-B530FADA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E9459-0901-A08D-9096-31AE9488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6E984-4C69-F0A0-DCBE-0AAFF15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F203-E330-E195-AC4E-B1274F83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E489C-FA78-E52F-AB83-C023E40BC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61BB4-893B-CF98-7AE4-B58ECB7F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26F9B-60DB-3699-8FD0-DD5760CB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1860B-E351-F6D5-970D-664407A8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AE99-8C2C-C8DA-45A0-48E4D796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83289-2383-9E90-AE3D-79084110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4F63-1FD9-11F2-F6C6-3B2F5B13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7EC10-A556-B94A-60CA-5536A2698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BB03-AFC3-4743-BC7F-23BE87807DE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CE627-3524-7C17-5C6D-38D7B735A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D017B-7F36-1731-D460-1E8BB1583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ED7E-4094-4320-BA5A-3DBFDB61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3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05A5-E4D9-09E7-B1C3-93410B6D9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F2625-5514-3B2D-B67C-C10285C07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5E9FD-30AA-D7C9-48A5-71F44C9A4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" y="0"/>
            <a:ext cx="121910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ACC00E-D172-989F-CFA2-44B3EDA0A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03"/>
            <a:ext cx="1581214" cy="1284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CDEF8-2A15-AE37-F6C0-76CA1BF95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898" y="5568950"/>
            <a:ext cx="1327150" cy="128905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814E27B1-5A69-E7F9-EE57-790BD872AF3C}"/>
              </a:ext>
            </a:extLst>
          </p:cNvPr>
          <p:cNvSpPr txBox="1">
            <a:spLocks/>
          </p:cNvSpPr>
          <p:nvPr/>
        </p:nvSpPr>
        <p:spPr>
          <a:xfrm>
            <a:off x="7086594" y="1944736"/>
            <a:ext cx="4573688" cy="1468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8000"/>
              </a:lnSpc>
            </a:pPr>
            <a:r>
              <a:rPr lang="ar-AE" sz="8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فهم صحة الكبد</a:t>
            </a:r>
            <a:endParaRPr lang="en-US" sz="8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40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03167-FA38-A1DA-5B19-F462D20B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7858" y="-769620"/>
            <a:ext cx="3945658" cy="838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703167-FA38-A1DA-5B19-F462D20B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703"/>
          <a:stretch>
            <a:fillRect/>
          </a:stretch>
        </p:blipFill>
        <p:spPr>
          <a:xfrm flipH="1">
            <a:off x="250783" y="-789213"/>
            <a:ext cx="4006772" cy="2707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64246-CF25-BF66-B5B4-D8BB427FBB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D770D48-20BC-5F69-7DFA-1FA4A80929FB}"/>
              </a:ext>
            </a:extLst>
          </p:cNvPr>
          <p:cNvSpPr txBox="1">
            <a:spLocks/>
          </p:cNvSpPr>
          <p:nvPr/>
        </p:nvSpPr>
        <p:spPr>
          <a:xfrm>
            <a:off x="7543800" y="354016"/>
            <a:ext cx="4459389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فحص أمراض الكبد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910EE-BE67-C900-73A4-7FC1F2075976}"/>
              </a:ext>
            </a:extLst>
          </p:cNvPr>
          <p:cNvSpPr txBox="1"/>
          <p:nvPr/>
        </p:nvSpPr>
        <p:spPr>
          <a:xfrm>
            <a:off x="189264" y="1844768"/>
            <a:ext cx="3352675" cy="89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chemeClr val="bg1"/>
                </a:solidFill>
                <a:latin typeface="Public Sans ExtraLight" pitchFamily="2" charset="77"/>
              </a:rPr>
              <a:t>تحدث مع طبيبك أو طبيب عام إذا كنت قلقاً أو لديك أسئلة حول صحة كبدك.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44248-EE32-6094-BD35-C79F5BB67B8F}"/>
              </a:ext>
            </a:extLst>
          </p:cNvPr>
          <p:cNvSpPr txBox="1"/>
          <p:nvPr/>
        </p:nvSpPr>
        <p:spPr>
          <a:xfrm>
            <a:off x="4351412" y="1918343"/>
            <a:ext cx="6914299" cy="7522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ar-AE" dirty="0"/>
              <a:t>فحوص الدم – </a:t>
            </a:r>
            <a:br>
              <a:rPr lang="en-PH" dirty="0"/>
            </a:br>
            <a:r>
              <a:rPr lang="ar-AE" b="0" dirty="0"/>
              <a:t>تحقق من فحوص وظائف الكبد لديك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160AB-FC53-857E-2E72-4B76E6DD4187}"/>
              </a:ext>
            </a:extLst>
          </p:cNvPr>
          <p:cNvSpPr txBox="1"/>
          <p:nvPr/>
        </p:nvSpPr>
        <p:spPr>
          <a:xfrm>
            <a:off x="4351412" y="3250352"/>
            <a:ext cx="6914299" cy="937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ar-AE" dirty="0"/>
              <a:t>الفحوص الدقيقة – </a:t>
            </a:r>
            <a:br>
              <a:rPr lang="en-PH" dirty="0"/>
            </a:br>
            <a:r>
              <a:rPr lang="ar-AE" b="0" dirty="0"/>
              <a:t>الموجات فوق الصوتية أو التصوير المقطعي أو التصوير بالرنين المغناطيسي لرؤية الكبد للتحقق من وجود التهاب أو تورم أو ندبات</a:t>
            </a:r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69DCA-7E8B-C5E1-1886-86D2D69C8221}"/>
              </a:ext>
            </a:extLst>
          </p:cNvPr>
          <p:cNvSpPr txBox="1"/>
          <p:nvPr/>
        </p:nvSpPr>
        <p:spPr>
          <a:xfrm>
            <a:off x="4351412" y="5143500"/>
            <a:ext cx="6914299" cy="10395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ar-AE" dirty="0">
                <a:latin typeface="Public Sans Medium"/>
                <a:cs typeface="Arial"/>
              </a:rPr>
              <a:t>خزعة من الكبد – </a:t>
            </a:r>
            <a:br>
              <a:rPr lang="en-PH" dirty="0"/>
            </a:br>
            <a:r>
              <a:rPr lang="ar-AE" b="0" dirty="0">
                <a:latin typeface="Public Sans Medium"/>
                <a:cs typeface="Arial"/>
              </a:rPr>
              <a:t>أخذ عينة صغيرة من أنسجة الكبد لفهم كيف يعمل الكبد</a:t>
            </a:r>
            <a:endParaRPr lang="ar-AE" b="0" dirty="0">
              <a:cs typeface="Arial" panose="020B0604020202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909464-616B-10ED-C054-B96A6FC6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FD3FA45-EE25-8D55-D4EB-513009BA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999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40F42-B930-C1E4-4733-5FDD37B2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3952" y="-689027"/>
            <a:ext cx="3733800" cy="287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FEE8A-A152-9175-0BB4-4949F890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68505D24-98AF-8A81-C4A9-DAE2C3120A22}"/>
              </a:ext>
            </a:extLst>
          </p:cNvPr>
          <p:cNvSpPr txBox="1">
            <a:spLocks/>
          </p:cNvSpPr>
          <p:nvPr/>
        </p:nvSpPr>
        <p:spPr>
          <a:xfrm>
            <a:off x="5544457" y="354016"/>
            <a:ext cx="6458732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فحص التهاب الكبد 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B </a:t>
            </a: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والتهاب الكبد 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39AE7-E0C7-34C9-AF00-A5BFF597F9DE}"/>
              </a:ext>
            </a:extLst>
          </p:cNvPr>
          <p:cNvSpPr txBox="1"/>
          <p:nvPr/>
        </p:nvSpPr>
        <p:spPr>
          <a:xfrm>
            <a:off x="4902955" y="1654369"/>
            <a:ext cx="6914299" cy="7522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ar-AE" dirty="0"/>
              <a:t>هناك أنواع مختلفة من فحوصات الدم لفيروس التهاب الكبد</a:t>
            </a:r>
            <a:r>
              <a:rPr lang="en-US" dirty="0"/>
              <a:t> B</a:t>
            </a:r>
            <a:r>
              <a:rPr lang="en-PH" dirty="0"/>
              <a:t> </a:t>
            </a:r>
            <a:r>
              <a:rPr lang="ar-AE" dirty="0"/>
              <a:t> و </a:t>
            </a:r>
            <a:r>
              <a:rPr lang="en-PH" dirty="0"/>
              <a:t> .</a:t>
            </a:r>
            <a:r>
              <a:rPr lang="en-US" dirty="0"/>
              <a:t>C </a:t>
            </a:r>
            <a:br>
              <a:rPr lang="en-US" dirty="0"/>
            </a:br>
            <a:r>
              <a:rPr lang="ar-AE" b="0" dirty="0"/>
              <a:t>وهي سهلة وسرية.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B863B-F803-F7B7-6A52-DC35B4D15059}"/>
              </a:ext>
            </a:extLst>
          </p:cNvPr>
          <p:cNvSpPr txBox="1"/>
          <p:nvPr/>
        </p:nvSpPr>
        <p:spPr>
          <a:xfrm>
            <a:off x="6865252" y="3464592"/>
            <a:ext cx="4832247" cy="2587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لديك عدوى مزمنة (طويلة الأمد) بالتهاب الكبد الوبائي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B،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وتحتاج إلى رعاية وعلاج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بنيت حماية ضد التهاب الكبد الوبائي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B،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ولا يمكن أن تصاب به مرة أخرى</a:t>
            </a:r>
            <a:endParaRPr lang="en-PH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ليس لديك حماية ضد التهاب الكبد الوبائي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B،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وتحتاج إلى لقاح التهاب الكبد الوبائي 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12BF1-5AD2-1231-9B7A-7E49C481273B}"/>
              </a:ext>
            </a:extLst>
          </p:cNvPr>
          <p:cNvSpPr txBox="1"/>
          <p:nvPr/>
        </p:nvSpPr>
        <p:spPr>
          <a:xfrm>
            <a:off x="2206173" y="3464592"/>
            <a:ext cx="3555493" cy="2587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سبق لك أن أصبت بالتهاب الكبد الوبائي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C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ولكنك لا تعاني منه الآن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إذا كنت تعاني من التهاب الكبد الوبائي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C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الآن ويمكن شفاؤك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3E85A-53CA-8722-21DF-FBEAED033A95}"/>
              </a:ext>
            </a:extLst>
          </p:cNvPr>
          <p:cNvSpPr txBox="1"/>
          <p:nvPr/>
        </p:nvSpPr>
        <p:spPr>
          <a:xfrm>
            <a:off x="6600378" y="2818704"/>
            <a:ext cx="4832247" cy="3723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pPr algn="ctr"/>
            <a:r>
              <a:rPr lang="ar-AE" sz="2000" dirty="0"/>
              <a:t>سيخبرك فحص التهاب الكبد </a:t>
            </a:r>
            <a:r>
              <a:rPr lang="en-US" sz="2000" dirty="0"/>
              <a:t>B </a:t>
            </a:r>
            <a:r>
              <a:rPr lang="ar-AE" sz="2000" dirty="0"/>
              <a:t>إذا كانت: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7F963-BAAF-5FFA-A196-59A5BFC8E50B}"/>
              </a:ext>
            </a:extLst>
          </p:cNvPr>
          <p:cNvSpPr txBox="1"/>
          <p:nvPr/>
        </p:nvSpPr>
        <p:spPr>
          <a:xfrm>
            <a:off x="700316" y="2818704"/>
            <a:ext cx="4832247" cy="3723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pPr algn="ctr"/>
            <a:r>
              <a:rPr lang="ar-AE" sz="2000" dirty="0"/>
              <a:t>ستخبرك نتائج اختبار التهاب الكبد الوبائي </a:t>
            </a:r>
            <a:r>
              <a:rPr lang="en-US" sz="2000" dirty="0"/>
              <a:t>C </a:t>
            </a:r>
            <a:r>
              <a:rPr lang="ar-AE" sz="2000" dirty="0"/>
              <a:t>إذا: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5A4A7CD-054F-3DB4-B04A-D407AD6B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11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A831743-4816-C7A7-B954-87C5EDCC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912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EF701-F362-577D-62B0-9E058309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7246" y="-646265"/>
            <a:ext cx="4235450" cy="6991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C2612-41A5-B6F8-E5BC-D6A705D7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" r="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19E1FD1-88D4-CFD3-4B47-01AFA7C65A6A}"/>
              </a:ext>
            </a:extLst>
          </p:cNvPr>
          <p:cNvSpPr txBox="1">
            <a:spLocks/>
          </p:cNvSpPr>
          <p:nvPr/>
        </p:nvSpPr>
        <p:spPr>
          <a:xfrm>
            <a:off x="8055429" y="354016"/>
            <a:ext cx="3947760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علاج أمراض الكبد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F8891-85C1-EFDE-5E32-5E5B9DAA9926}"/>
              </a:ext>
            </a:extLst>
          </p:cNvPr>
          <p:cNvSpPr txBox="1"/>
          <p:nvPr/>
        </p:nvSpPr>
        <p:spPr>
          <a:xfrm>
            <a:off x="566057" y="2506649"/>
            <a:ext cx="6806185" cy="2587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قد يكون العلاج خياراً - سينصحك طبيبك إذا كنت بحاجة إلى علاج.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مع الأدوية (التي يقدمها لك طبيبك العام)، والنظام الغذائي وممارسة التمارين الرياضية وتمارس نمط حياة صحي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بمجرد أن يتضرر الكبد بشدة (تليف الكبد)، لا يمكن علاجه.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A2A0C84-12FC-082D-F145-A3A8085C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A5CE64E-A799-91D9-D10B-391A5A98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81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0F16B9-C8D4-D33D-615B-8C672FD2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2074" y="-713033"/>
            <a:ext cx="4095750" cy="2343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FF395-E10F-A8B2-F0B3-7DBEFEA2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" r="-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B95E4AA5-EA95-BF84-145E-477A3EA87F46}"/>
              </a:ext>
            </a:extLst>
          </p:cNvPr>
          <p:cNvSpPr txBox="1">
            <a:spLocks/>
          </p:cNvSpPr>
          <p:nvPr/>
        </p:nvSpPr>
        <p:spPr>
          <a:xfrm>
            <a:off x="4772025" y="711421"/>
            <a:ext cx="7031140" cy="960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48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علاج التهاب الكبد</a:t>
            </a:r>
            <a:r>
              <a:rPr lang="en-PH" sz="48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en-US" sz="4800" b="1" dirty="0">
                <a:solidFill>
                  <a:srgbClr val="002664"/>
                </a:solidFill>
                <a:latin typeface="Poppins" pitchFamily="2" charset="77"/>
              </a:rPr>
              <a:t>B</a:t>
            </a:r>
            <a:r>
              <a:rPr lang="en-PH" sz="48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ar-AE" sz="48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و </a:t>
            </a:r>
            <a:r>
              <a:rPr lang="en-US" sz="48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B0F1E-F22C-6264-66C0-F81013C1C4F2}"/>
              </a:ext>
            </a:extLst>
          </p:cNvPr>
          <p:cNvSpPr txBox="1"/>
          <p:nvPr/>
        </p:nvSpPr>
        <p:spPr>
          <a:xfrm>
            <a:off x="6430336" y="2975429"/>
            <a:ext cx="5267163" cy="307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التهاب الكبد المزمن من النوع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B -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راجع طبيبك بانتظام (كل 6-12 شهراً) للتحقق من صحة الكبد لديك.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أن يؤدي العلاج إلى تقليل الضرر الذي يلحق بالكبد وتقليل خطر الإصابة بسرطان الكبد.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سينصحك طبيبك إذا كنت بحاجة إلى أخذ دواء.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6D3BE-32EC-4BDD-2F6F-EA192E6E397F}"/>
              </a:ext>
            </a:extLst>
          </p:cNvPr>
          <p:cNvSpPr txBox="1"/>
          <p:nvPr/>
        </p:nvSpPr>
        <p:spPr>
          <a:xfrm>
            <a:off x="494501" y="2975429"/>
            <a:ext cx="5267166" cy="307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يتم علاج التهاب الكبد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C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باستخدام أدوية تسمى مضادات الفيروسات ذات التأثير المباشر (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DAAs).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هي عبارة عن حبوب أو أقراص: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تطهر جسمك من الفيروس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ذات آثار جانبية قليلة أو معدومة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تُقلل خطر تلف الكبد والإصابة بسرطان الكبد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علاج 95% من المصابين بالتهاب الكبد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24416-B6AC-3C07-CF06-E85759E7C0A1}"/>
              </a:ext>
            </a:extLst>
          </p:cNvPr>
          <p:cNvSpPr txBox="1"/>
          <p:nvPr/>
        </p:nvSpPr>
        <p:spPr>
          <a:xfrm>
            <a:off x="6647793" y="2383275"/>
            <a:ext cx="4832247" cy="3723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pPr algn="ctr"/>
            <a:r>
              <a:rPr lang="ar-AE" sz="2000" dirty="0"/>
              <a:t>التهاب الكبد </a:t>
            </a:r>
            <a:r>
              <a:rPr lang="en-US" sz="2000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9F5D7-FF42-EE29-553E-4D1F2ADEF00E}"/>
              </a:ext>
            </a:extLst>
          </p:cNvPr>
          <p:cNvSpPr txBox="1"/>
          <p:nvPr/>
        </p:nvSpPr>
        <p:spPr>
          <a:xfrm>
            <a:off x="711961" y="2383275"/>
            <a:ext cx="4832247" cy="3723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pPr algn="ctr"/>
            <a:r>
              <a:rPr lang="ar-AE" sz="2000" dirty="0"/>
              <a:t>التهاب الكبد </a:t>
            </a:r>
            <a:r>
              <a:rPr lang="en-US" sz="2000" dirty="0"/>
              <a:t>C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7F065DD-1ABD-2FE2-1A5F-A35A065E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D0D713D-4569-136D-93DD-565A421E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044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BDF75-CF89-FBFB-A563-EEFDF50E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3410" y="-736603"/>
            <a:ext cx="4576883" cy="32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40D14-EF04-B3E7-99B4-3F03CAB0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BA52A6B-B6AD-7799-9094-FE89A8E1AC18}"/>
              </a:ext>
            </a:extLst>
          </p:cNvPr>
          <p:cNvSpPr txBox="1">
            <a:spLocks/>
          </p:cNvSpPr>
          <p:nvPr/>
        </p:nvSpPr>
        <p:spPr>
          <a:xfrm>
            <a:off x="5329235" y="468319"/>
            <a:ext cx="6602514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  <a:t>كيف تحمي نفسك من التهاب</a:t>
            </a:r>
            <a:br>
              <a:rPr lang="en-PH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</a:br>
            <a:r>
              <a:rPr lang="ar-AE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  <a:t>الكبد</a:t>
            </a:r>
            <a:r>
              <a:rPr lang="en-US" sz="5000" b="1" dirty="0">
                <a:solidFill>
                  <a:srgbClr val="002664"/>
                </a:solidFill>
                <a:latin typeface="Raavi" panose="020B0502040204020203" pitchFamily="34" charset="0"/>
              </a:rPr>
              <a:t> B</a:t>
            </a:r>
            <a:r>
              <a:rPr lang="en-PH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  <a:t> </a:t>
            </a:r>
            <a:r>
              <a:rPr lang="ar-AE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  <a:t>و </a:t>
            </a:r>
            <a:r>
              <a:rPr lang="en-US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  <a:t>C؟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F6532-B1D1-12BA-9439-664FF6BB34E7}"/>
              </a:ext>
            </a:extLst>
          </p:cNvPr>
          <p:cNvSpPr txBox="1"/>
          <p:nvPr/>
        </p:nvSpPr>
        <p:spPr>
          <a:xfrm>
            <a:off x="5016949" y="1708151"/>
            <a:ext cx="6986240" cy="2423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C296"/>
                </a:solidFill>
                <a:latin typeface="Public Sans Medium" pitchFamily="2" charset="77"/>
              </a:rPr>
              <a:t>التهاب الكبد </a:t>
            </a:r>
            <a:r>
              <a:rPr lang="en-PH" sz="2000" b="1" dirty="0">
                <a:solidFill>
                  <a:srgbClr val="00C296"/>
                </a:solidFill>
                <a:latin typeface="Public Sans Medium" pitchFamily="2" charset="77"/>
              </a:rPr>
              <a:t>:</a:t>
            </a:r>
            <a:r>
              <a:rPr lang="en-US" sz="2000" b="1" dirty="0">
                <a:solidFill>
                  <a:srgbClr val="00C296"/>
                </a:solidFill>
                <a:latin typeface="Public Sans Medium" pitchFamily="2" charset="77"/>
              </a:rPr>
              <a:t>C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لا تشارك الأشياء الشخصية مثل فرشاة الأسنان وشفرات الحلاقة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احصل على الوشم أو ثقب الجسم فقط من متخصصين مرخصين بمعدات معقمة (نظيفة)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احصل فقط على الإجراءات الطبية وطب الأسنان من قبل متخصصين مرخصين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استخدم الواقي الذكري والمزلق أثناء ممارسة الجنس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كن حذراً بشأن العمليات الطبية وطب الأسنان عند السفر إلى الخارج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ارتدِ القفازات عند تنظيف دم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لا تشارك أبداً معدات حقن المخدرات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97FD262-E224-0C74-B708-EF87355C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3D8CAA3-F39B-99C0-977B-3B984721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FEFAA43-0C7D-7BAF-A6DB-94096BCCB1E2}"/>
              </a:ext>
            </a:extLst>
          </p:cNvPr>
          <p:cNvSpPr txBox="1">
            <a:spLocks/>
          </p:cNvSpPr>
          <p:nvPr/>
        </p:nvSpPr>
        <p:spPr>
          <a:xfrm>
            <a:off x="33753" y="1636712"/>
            <a:ext cx="2857500" cy="792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AE" sz="2000" b="1" dirty="0">
                <a:solidFill>
                  <a:srgbClr val="FFA969"/>
                </a:solidFill>
                <a:latin typeface="Public Sans Medium" pitchFamily="2" charset="77"/>
                <a:ea typeface="+mn-ea"/>
                <a:cs typeface="+mn-cs"/>
              </a:rPr>
              <a:t>التهاب الكبد الوبائي </a:t>
            </a:r>
            <a:r>
              <a:rPr lang="en-US" sz="2000" b="1" dirty="0">
                <a:solidFill>
                  <a:srgbClr val="FFA969"/>
                </a:solidFill>
                <a:latin typeface="Public Sans Medium" pitchFamily="2" charset="77"/>
                <a:ea typeface="+mn-ea"/>
                <a:cs typeface="+mn-cs"/>
              </a:rPr>
              <a:t>B</a:t>
            </a:r>
            <a:br>
              <a:rPr lang="en-US" sz="2000" b="1" dirty="0">
                <a:solidFill>
                  <a:srgbClr val="FFA969"/>
                </a:solidFill>
                <a:latin typeface="Public Sans Medium" pitchFamily="2" charset="77"/>
                <a:ea typeface="+mn-ea"/>
                <a:cs typeface="+mn-cs"/>
              </a:rPr>
            </a:br>
            <a:r>
              <a:rPr lang="ar-AE" sz="2000" b="1" dirty="0">
                <a:solidFill>
                  <a:schemeClr val="bg1"/>
                </a:solidFill>
                <a:latin typeface="Public Sans Medium" pitchFamily="2" charset="77"/>
                <a:ea typeface="+mn-ea"/>
                <a:cs typeface="+mn-cs"/>
              </a:rPr>
              <a:t>احصل على التطعيم</a:t>
            </a:r>
            <a:endParaRPr lang="en-US" sz="2000" b="1" dirty="0">
              <a:solidFill>
                <a:schemeClr val="bg1"/>
              </a:solidFill>
              <a:latin typeface="Public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BBEDF-C03F-77F9-40D2-4ED65EFC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4693" y="-1063436"/>
            <a:ext cx="4983271" cy="263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2D2766-3C42-405B-17B7-66FC5196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" r="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20E16759-0261-1CCF-D523-F9EECCF75469}"/>
              </a:ext>
            </a:extLst>
          </p:cNvPr>
          <p:cNvSpPr txBox="1">
            <a:spLocks/>
          </p:cNvSpPr>
          <p:nvPr/>
        </p:nvSpPr>
        <p:spPr>
          <a:xfrm>
            <a:off x="8055429" y="354016"/>
            <a:ext cx="3947760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العناية بكبدك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D471B-F082-76F2-CEC9-4F22C9B9B6B5}"/>
              </a:ext>
            </a:extLst>
          </p:cNvPr>
          <p:cNvSpPr txBox="1"/>
          <p:nvPr/>
        </p:nvSpPr>
        <p:spPr>
          <a:xfrm>
            <a:off x="4902955" y="1482914"/>
            <a:ext cx="6914299" cy="7522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ar-AE" dirty="0"/>
              <a:t>هناك أربعة عوامل رئيسية في نمط الحياة </a:t>
            </a:r>
            <a:r>
              <a:rPr lang="ar-AE" b="0" dirty="0"/>
              <a:t>تعتبر مهمة عند رعاية الكبد.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AD76F-A906-5E8C-DCDC-3877F8FF32E3}"/>
              </a:ext>
            </a:extLst>
          </p:cNvPr>
          <p:cNvSpPr txBox="1"/>
          <p:nvPr/>
        </p:nvSpPr>
        <p:spPr>
          <a:xfrm>
            <a:off x="9461422" y="5057845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تناول الطعام الجيد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CCE1A-AD8F-AF2C-BE07-50555A8738EA}"/>
              </a:ext>
            </a:extLst>
          </p:cNvPr>
          <p:cNvSpPr txBox="1"/>
          <p:nvPr/>
        </p:nvSpPr>
        <p:spPr>
          <a:xfrm>
            <a:off x="6730844" y="5057845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تقليل شرب الكحول أو التوقف عن شربها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39E89-FABC-31E0-6CB0-7637A0A68F58}"/>
              </a:ext>
            </a:extLst>
          </p:cNvPr>
          <p:cNvSpPr txBox="1"/>
          <p:nvPr/>
        </p:nvSpPr>
        <p:spPr>
          <a:xfrm>
            <a:off x="3554108" y="5218922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ممارسة الرياضة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628DD-E3B1-D98F-3E8F-EE01EEAB6E2F}"/>
              </a:ext>
            </a:extLst>
          </p:cNvPr>
          <p:cNvSpPr txBox="1"/>
          <p:nvPr/>
        </p:nvSpPr>
        <p:spPr>
          <a:xfrm>
            <a:off x="659725" y="5183673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العناية بنفسك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230314-9089-0297-7A87-10E6FDB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421270D-EF3F-8BF8-4C34-907EE2FE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891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142D70-48E2-4998-2A66-E86F6275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45376" y="-898791"/>
            <a:ext cx="5518643" cy="702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E3F02-AACC-3EE4-B7CE-70CAF4F7D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8484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CB37930-05EA-C5D9-1A9E-CFA0460ED108}"/>
              </a:ext>
            </a:extLst>
          </p:cNvPr>
          <p:cNvSpPr txBox="1">
            <a:spLocks/>
          </p:cNvSpPr>
          <p:nvPr/>
        </p:nvSpPr>
        <p:spPr>
          <a:xfrm>
            <a:off x="8055429" y="354016"/>
            <a:ext cx="3947760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أين يمكنك الحصول على المساعدة؟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F6DBE-51EB-F3F0-5DC0-B1A40FC2634C}"/>
              </a:ext>
            </a:extLst>
          </p:cNvPr>
          <p:cNvSpPr txBox="1"/>
          <p:nvPr/>
        </p:nvSpPr>
        <p:spPr>
          <a:xfrm>
            <a:off x="1784200" y="2172693"/>
            <a:ext cx="5823911" cy="875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en-US" dirty="0"/>
              <a:t> - General Practitioner (GP)</a:t>
            </a:r>
            <a:r>
              <a:rPr lang="ar-AE" dirty="0"/>
              <a:t>عيادة طبيب عام </a:t>
            </a:r>
            <a:r>
              <a:rPr lang="en-PH" dirty="0"/>
              <a:t>(</a:t>
            </a:r>
            <a:r>
              <a:rPr lang="en-US" dirty="0"/>
              <a:t>GP)</a:t>
            </a:r>
          </a:p>
          <a:p>
            <a:r>
              <a:rPr lang="en-US" b="0" dirty="0"/>
              <a:t>www.healthdirect.gov.au/australian-health-services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B314A-753D-D2E7-DBDE-C3BC41F7E254}"/>
              </a:ext>
            </a:extLst>
          </p:cNvPr>
          <p:cNvSpPr txBox="1"/>
          <p:nvPr/>
        </p:nvSpPr>
        <p:spPr>
          <a:xfrm>
            <a:off x="1784199" y="3429000"/>
            <a:ext cx="5823911" cy="875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en-US" dirty="0"/>
              <a:t> - Sexual health clinics </a:t>
            </a:r>
            <a:r>
              <a:rPr lang="ar-AE" dirty="0"/>
              <a:t>عيادات الصحة الجنسية - 624 451 1800</a:t>
            </a:r>
          </a:p>
          <a:p>
            <a:r>
              <a:rPr lang="en-US" b="0" dirty="0"/>
              <a:t>www.health.nsw.gov.au/sexualhealth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450F6-B56D-4E8D-C726-CE2609E859CB}"/>
              </a:ext>
            </a:extLst>
          </p:cNvPr>
          <p:cNvSpPr txBox="1"/>
          <p:nvPr/>
        </p:nvSpPr>
        <p:spPr>
          <a:xfrm>
            <a:off x="771525" y="4542201"/>
            <a:ext cx="6836585" cy="875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 rtl="1">
              <a:spcAft>
                <a:spcPts val="500"/>
              </a:spcAft>
              <a:buSzPct val="80000"/>
              <a:defRPr b="1">
                <a:solidFill>
                  <a:srgbClr val="002664"/>
                </a:solidFill>
                <a:latin typeface="Public Sans Medium" pitchFamily="2" charset="77"/>
              </a:defRPr>
            </a:lvl1pPr>
          </a:lstStyle>
          <a:p>
            <a:r>
              <a:rPr lang="en-US" dirty="0"/>
              <a:t> - Multicultural HIV and Hepatitis Service </a:t>
            </a:r>
            <a:r>
              <a:rPr lang="ar-AE" dirty="0"/>
              <a:t>خدمة فيروس نقص المناعة البشرية </a:t>
            </a:r>
            <a:r>
              <a:rPr lang="en-US" dirty="0"/>
              <a:t> HIV </a:t>
            </a:r>
            <a:r>
              <a:rPr lang="ar-AE" dirty="0"/>
              <a:t>و</a:t>
            </a:r>
            <a:r>
              <a:rPr lang="en-PH" dirty="0"/>
              <a:t> </a:t>
            </a:r>
            <a:r>
              <a:rPr lang="en-US" dirty="0"/>
              <a:t>Hepatitis C </a:t>
            </a:r>
            <a:r>
              <a:rPr lang="ar-AE" dirty="0"/>
              <a:t>المتعددة الثقافات</a:t>
            </a:r>
          </a:p>
          <a:p>
            <a:r>
              <a:rPr lang="en-US" b="0" dirty="0"/>
              <a:t>www.mhahs.org.au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108D919-6CB9-91E7-6B45-12B0DFDD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CBBBFEE-11AF-25D7-7F79-2DFEE27E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A2D2F5F4-3180-0F8F-C03F-A62AB0B21114}"/>
              </a:ext>
            </a:extLst>
          </p:cNvPr>
          <p:cNvSpPr txBox="1">
            <a:spLocks/>
          </p:cNvSpPr>
          <p:nvPr/>
        </p:nvSpPr>
        <p:spPr>
          <a:xfrm>
            <a:off x="441174" y="1737040"/>
            <a:ext cx="1343025" cy="792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AE" sz="2000" b="1" dirty="0">
                <a:solidFill>
                  <a:schemeClr val="bg1"/>
                </a:solidFill>
                <a:latin typeface="Public Sans Medium" pitchFamily="2" charset="77"/>
                <a:ea typeface="+mn-ea"/>
                <a:cs typeface="+mn-cs"/>
              </a:rPr>
              <a:t>ابحث عن طبيب عام</a:t>
            </a:r>
            <a:endParaRPr lang="en-US" sz="2000" b="1" dirty="0">
              <a:solidFill>
                <a:schemeClr val="bg1"/>
              </a:solidFill>
              <a:latin typeface="Public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5E758-B62D-BF0F-47D2-87F6F811C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771" y="1814334"/>
            <a:ext cx="6487017" cy="57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A562A3-CFAF-7429-1EEC-AF87F73F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CB19E5DE-E770-BE90-6163-157B76923456}"/>
              </a:ext>
            </a:extLst>
          </p:cNvPr>
          <p:cNvSpPr txBox="1">
            <a:spLocks/>
          </p:cNvSpPr>
          <p:nvPr/>
        </p:nvSpPr>
        <p:spPr>
          <a:xfrm>
            <a:off x="5672138" y="982666"/>
            <a:ext cx="5916713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أين يمكنك الحصول على المساعدة بلغتك؟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287A7-79F3-B701-0D63-8394D05ED8FF}"/>
              </a:ext>
            </a:extLst>
          </p:cNvPr>
          <p:cNvSpPr txBox="1"/>
          <p:nvPr/>
        </p:nvSpPr>
        <p:spPr>
          <a:xfrm>
            <a:off x="4602611" y="2742860"/>
            <a:ext cx="6986240" cy="2423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ExtraLight" pitchFamily="2" charset="77"/>
              </a:rPr>
              <a:t>إذا كنت بحاجة إلى مساعدة في التحدث مع طبيبك أو مقدم الرعاية الصحية بلغتك: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اتصل بخدمة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(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Translating and Interpreting Service (TIS))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الترجمة الخطية والشفهية على الرقم 50 14 13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الخدمة مجانية وسرية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اطلب من موظف الاستقبال حجز مترجم مجاني لك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76E0004-A8DC-CC77-9414-CD961DA9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3A666D6-3833-F5E7-DD3C-6834CB40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536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9EA11-7A8B-5145-5963-187DFD79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3045" y="-694606"/>
            <a:ext cx="3315705" cy="72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687015-E649-E49E-1CA8-5FF709AC4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197F1683-3AD0-BD3D-F5B1-A8D1B81D343A}"/>
              </a:ext>
            </a:extLst>
          </p:cNvPr>
          <p:cNvSpPr txBox="1">
            <a:spLocks/>
          </p:cNvSpPr>
          <p:nvPr/>
        </p:nvSpPr>
        <p:spPr>
          <a:xfrm>
            <a:off x="5786438" y="882654"/>
            <a:ext cx="5916713" cy="874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ماذا تعلمنا اليوم؟ 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2FA10-F699-0F5A-D422-8329F6850E27}"/>
              </a:ext>
            </a:extLst>
          </p:cNvPr>
          <p:cNvSpPr txBox="1"/>
          <p:nvPr/>
        </p:nvSpPr>
        <p:spPr>
          <a:xfrm>
            <a:off x="1130749" y="2085633"/>
            <a:ext cx="6986240" cy="2423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ExtraLight" pitchFamily="2" charset="77"/>
              </a:rPr>
              <a:t>صحيح أم خطأ</a:t>
            </a:r>
            <a:r>
              <a:rPr lang="en-US" sz="2000" b="1" dirty="0">
                <a:solidFill>
                  <a:srgbClr val="002664"/>
                </a:solidFill>
                <a:latin typeface="Public Sans ExtraLight" pitchFamily="2" charset="77"/>
              </a:rPr>
              <a:t>؟</a:t>
            </a: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يقوم الكبد بمعالجة معظم الأشياء التي تأكلها وتشربها، حتى المواد الكيميائية التي تلامس بشرتك.</a:t>
            </a: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يمكنك أن تعرف أنك تعاني من مرض الكبد عندما تبدأ في الشعور بالمرض.</a:t>
            </a: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إذا تُرك التهاب الكبد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دون علاج، فيمكن أن يسبب مرضاً في الكبد.</a:t>
            </a: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أهم شيء لصحة الكبد هو ممارسة الكثير من التمارين الرياضية.</a:t>
            </a: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12EBAE6-47C9-C24F-5B4A-A15BE50F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251EA56-ED3A-84F8-3149-42C1D273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273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EDB42-C801-F459-F3F3-67AB94346B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22A8D14C-2898-AFEF-5C07-096A661D9D64}"/>
              </a:ext>
            </a:extLst>
          </p:cNvPr>
          <p:cNvSpPr txBox="1">
            <a:spLocks/>
          </p:cNvSpPr>
          <p:nvPr/>
        </p:nvSpPr>
        <p:spPr>
          <a:xfrm>
            <a:off x="5843588" y="1111250"/>
            <a:ext cx="5916713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رسائل مهمة يجب أخذها في الاعتبار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A7759-BBC5-6BB6-BD7C-A2AB9E21E2DB}"/>
              </a:ext>
            </a:extLst>
          </p:cNvPr>
          <p:cNvSpPr txBox="1"/>
          <p:nvPr/>
        </p:nvSpPr>
        <p:spPr>
          <a:xfrm>
            <a:off x="4774061" y="3045620"/>
            <a:ext cx="6986240" cy="2522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تناول نظاماً غذائياً صحياً وممارسة الرياضة بانتظام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الحفاظ على وزن صحي للجسم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تجنب أو تقليل تناول الكحول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راقب صحة الكبد مع طبيبك العام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فحص التهاب الكبد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 B </a:t>
            </a: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و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 C </a:t>
            </a:r>
            <a:br>
              <a:rPr lang="en-US" sz="2000" dirty="0">
                <a:latin typeface="Public Sans ExtraLight" pitchFamily="2" charset="77"/>
              </a:rPr>
            </a:b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(يتوفر لقاح التهاب الكبد </a:t>
            </a:r>
            <a:r>
              <a:rPr lang="en-AU" sz="2000" dirty="0">
                <a:solidFill>
                  <a:srgbClr val="002664"/>
                </a:solidFill>
                <a:latin typeface="Public Sans ExtraLight"/>
                <a:cs typeface="Arial"/>
              </a:rPr>
              <a:t>(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B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24B897D-B080-6565-32E5-BF5827DE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306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0054C52-B274-57C0-0545-1D1315AE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144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76696E-F086-6346-83E9-E6FFF45B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54646" y="9531"/>
            <a:ext cx="4470400" cy="80391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9CB2C0-141E-341E-B61D-13D397B8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" y="5715"/>
            <a:ext cx="12198951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749B408-BFAC-D864-4BC5-37836646CA8C}"/>
              </a:ext>
            </a:extLst>
          </p:cNvPr>
          <p:cNvSpPr txBox="1"/>
          <p:nvPr/>
        </p:nvSpPr>
        <p:spPr>
          <a:xfrm>
            <a:off x="342464" y="1249365"/>
            <a:ext cx="6986240" cy="3820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لماذا يعتبر الكبد جزءاً مهماً من جسمك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ما تحتاج إلى معرفته عن أمراض الكبد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من يمكن أن يصاب بأمراض الكبد والأعراض الشائعة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/>
                <a:cs typeface="Arial"/>
              </a:rPr>
              <a:t>فحص صحة الكبد لديك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كيف تحافظ على كبدك سليماً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البحث عن المساعدة والدعم</a:t>
            </a:r>
          </a:p>
        </p:txBody>
      </p:sp>
      <p:sp>
        <p:nvSpPr>
          <p:cNvPr id="39" name="Title 5">
            <a:extLst>
              <a:ext uri="{FF2B5EF4-FFF2-40B4-BE49-F238E27FC236}">
                <a16:creationId xmlns:a16="http://schemas.microsoft.com/office/drawing/2014/main" id="{0307EA8B-35F2-1184-F213-EC4EE98E8020}"/>
              </a:ext>
            </a:extLst>
          </p:cNvPr>
          <p:cNvSpPr txBox="1">
            <a:spLocks/>
          </p:cNvSpPr>
          <p:nvPr/>
        </p:nvSpPr>
        <p:spPr>
          <a:xfrm>
            <a:off x="8052185" y="1503365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7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سنتحدث اليوم عن</a:t>
            </a:r>
            <a:r>
              <a:rPr lang="en-PH" sz="7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…</a:t>
            </a:r>
            <a:endParaRPr lang="ar-AE" sz="7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17C878B7-48E1-6890-9B33-73B04C2C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89823E1E-9F76-6D09-9F2A-E987C0E6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7DFA77-1F17-4164-892D-E56820592B12}"/>
              </a:ext>
            </a:extLst>
          </p:cNvPr>
          <p:cNvGrpSpPr/>
          <p:nvPr/>
        </p:nvGrpSpPr>
        <p:grpSpPr>
          <a:xfrm>
            <a:off x="403167" y="3565780"/>
            <a:ext cx="2901950" cy="3045056"/>
            <a:chOff x="247053" y="3632686"/>
            <a:chExt cx="2901950" cy="304505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BD8F50A-7205-2B69-F6EC-F5F26B3C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47053" y="3699592"/>
              <a:ext cx="2901950" cy="2978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0F2055-FD52-40FE-9EB4-A9484B1E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1824" y="3632686"/>
              <a:ext cx="894241" cy="893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304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239DF-3EE1-6111-627E-4FB4A2BB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0A77E378-E886-0CE1-8B59-415C2FDCF7D4}"/>
              </a:ext>
            </a:extLst>
          </p:cNvPr>
          <p:cNvSpPr txBox="1">
            <a:spLocks/>
          </p:cNvSpPr>
          <p:nvPr/>
        </p:nvSpPr>
        <p:spPr>
          <a:xfrm>
            <a:off x="3137643" y="3294866"/>
            <a:ext cx="5916713" cy="10342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4200"/>
              </a:lnSpc>
            </a:pPr>
            <a:r>
              <a:rPr lang="ar-AE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أسئلة؟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04E94D-6F9C-D462-2CD3-6345BC5A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chemeClr val="bg1"/>
                </a:solidFill>
                <a:latin typeface="Public Sans Medium" pitchFamily="2" charset="77"/>
              </a:rPr>
              <a:t>mhahs.org.au</a:t>
            </a:r>
            <a:endParaRPr lang="en-US" sz="1100" dirty="0">
              <a:solidFill>
                <a:schemeClr val="bg1"/>
              </a:solidFill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126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BF6035-543C-4552-15FA-49BC1F241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25469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5F24A-58FA-5D21-90A7-422548695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03"/>
            <a:ext cx="1581214" cy="1284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BCEDAF-A9B1-4FFC-F358-A0C078D6D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018" y="5568950"/>
            <a:ext cx="1327150" cy="1289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4F8D2-EB92-1869-CF09-88CDB863008C}"/>
              </a:ext>
            </a:extLst>
          </p:cNvPr>
          <p:cNvSpPr txBox="1"/>
          <p:nvPr/>
        </p:nvSpPr>
        <p:spPr>
          <a:xfrm>
            <a:off x="3229568" y="2067706"/>
            <a:ext cx="8793271" cy="2722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4500"/>
              </a:lnSpc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أعدّه:</a:t>
            </a:r>
            <a:br>
              <a:rPr lang="en-US" sz="3200" b="1" dirty="0">
                <a:solidFill>
                  <a:srgbClr val="002664"/>
                </a:solidFill>
                <a:latin typeface="Poppins" pitchFamily="2" charset="77"/>
              </a:rPr>
            </a:br>
            <a:r>
              <a:rPr lang="ar-AE" sz="4000" b="1" dirty="0">
                <a:solidFill>
                  <a:srgbClr val="002664"/>
                </a:solidFill>
                <a:latin typeface="Poppins" pitchFamily="2" charset="77"/>
              </a:rPr>
              <a:t>خدمة التعددية الثقافية في نيو ساوث</a:t>
            </a:r>
            <a:br>
              <a:rPr lang="en-US" sz="4000" b="1" dirty="0">
                <a:solidFill>
                  <a:srgbClr val="002664"/>
                </a:solidFill>
                <a:latin typeface="Poppins" pitchFamily="2" charset="77"/>
              </a:rPr>
            </a:br>
            <a:r>
              <a:rPr lang="ar-AE" sz="4000" b="1" dirty="0">
                <a:solidFill>
                  <a:srgbClr val="002664"/>
                </a:solidFill>
                <a:latin typeface="Poppins" pitchFamily="2" charset="77"/>
              </a:rPr>
              <a:t> ويلز بشأن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</a:rPr>
              <a:t>HIV </a:t>
            </a:r>
            <a:r>
              <a:rPr lang="ar-AE" sz="4000" b="1" dirty="0">
                <a:solidFill>
                  <a:srgbClr val="002664"/>
                </a:solidFill>
                <a:latin typeface="Poppins" pitchFamily="2" charset="77"/>
              </a:rPr>
              <a:t>والتهاب الكبد</a:t>
            </a:r>
            <a:endParaRPr lang="en-US" sz="4000" b="1" dirty="0">
              <a:solidFill>
                <a:srgbClr val="002664"/>
              </a:solidFill>
              <a:latin typeface="Poppins" pitchFamily="2" charset="77"/>
            </a:endParaRPr>
          </a:p>
          <a:p>
            <a:pPr algn="r">
              <a:lnSpc>
                <a:spcPts val="3500"/>
              </a:lnSpc>
            </a:pPr>
            <a:r>
              <a:rPr lang="en-US" sz="1400" b="1" dirty="0">
                <a:solidFill>
                  <a:srgbClr val="002664"/>
                </a:solidFill>
                <a:latin typeface="Public Sans Medium" pitchFamily="2" charset="77"/>
              </a:rPr>
              <a:t>(MHAHS)  </a:t>
            </a:r>
            <a:r>
              <a:rPr lang="en-US" sz="2000" b="1" dirty="0" err="1">
                <a:solidFill>
                  <a:srgbClr val="002664"/>
                </a:solidFill>
                <a:latin typeface="Poppins" pitchFamily="2" charset="77"/>
              </a:rPr>
              <a:t>mhahs.org.au</a:t>
            </a:r>
            <a:endParaRPr lang="en-US" sz="2000" b="1" dirty="0">
              <a:solidFill>
                <a:srgbClr val="002664"/>
              </a:solidFill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0BF58-FC38-5D8D-E2FF-2FF6B3E1DEFE}"/>
              </a:ext>
            </a:extLst>
          </p:cNvPr>
          <p:cNvSpPr txBox="1"/>
          <p:nvPr/>
        </p:nvSpPr>
        <p:spPr>
          <a:xfrm>
            <a:off x="9587620" y="4997513"/>
            <a:ext cx="243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/>
              <a:t>August 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10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2C658-1CE9-0765-E31A-2E13CA94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1025" y="-684211"/>
            <a:ext cx="5769825" cy="6064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630F9D-EFE2-1C6A-A946-38F84F178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4506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6760E8F9-CC04-55CE-E845-C9EBD5C27E59}"/>
              </a:ext>
            </a:extLst>
          </p:cNvPr>
          <p:cNvSpPr txBox="1">
            <a:spLocks/>
          </p:cNvSpPr>
          <p:nvPr/>
        </p:nvSpPr>
        <p:spPr>
          <a:xfrm>
            <a:off x="8261735" y="455615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حقائق عن الكبد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18DFB-90CC-BDE7-6966-D366FB079E4A}"/>
              </a:ext>
            </a:extLst>
          </p:cNvPr>
          <p:cNvSpPr txBox="1"/>
          <p:nvPr/>
        </p:nvSpPr>
        <p:spPr>
          <a:xfrm>
            <a:off x="5091460" y="1756003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ExtraLight" pitchFamily="2" charset="77"/>
              </a:rPr>
              <a:t>إنه عضو كبير يقوم بأكثر من 500 وظيفة، وهو: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يفكك الطعام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ينظف دمك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يحارب العدوى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يساعدك على إعطائك الطاقة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يساعد على الهضم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يمكنه إصلاح نفسه وإعادة نموه بعد تعرضه للتلف (إن لم يكن شديداً)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A96B5-7468-DB70-8B3D-DF79BED807AA}"/>
              </a:ext>
            </a:extLst>
          </p:cNvPr>
          <p:cNvSpPr txBox="1"/>
          <p:nvPr/>
        </p:nvSpPr>
        <p:spPr>
          <a:xfrm>
            <a:off x="3404447" y="949914"/>
            <a:ext cx="1859142" cy="1088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b="1" dirty="0">
                <a:solidFill>
                  <a:schemeClr val="bg1"/>
                </a:solidFill>
                <a:latin typeface="Public Sans ExtraLight" pitchFamily="2" charset="77"/>
              </a:rPr>
              <a:t>الكبد: الجانب الأيمن</a:t>
            </a:r>
          </a:p>
          <a:p>
            <a:pPr algn="ct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b="1" dirty="0">
                <a:solidFill>
                  <a:schemeClr val="bg1"/>
                </a:solidFill>
                <a:latin typeface="Public Sans ExtraLight" pitchFamily="2" charset="77"/>
              </a:rPr>
              <a:t>من الجسم</a:t>
            </a:r>
            <a:endParaRPr lang="en-US" b="1" dirty="0">
              <a:solidFill>
                <a:schemeClr val="bg1"/>
              </a:solidFill>
              <a:latin typeface="Public Sans ExtraLight" pitchFamily="2" charset="77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D81294A-FF7E-73BF-36A0-1A160F47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30ECAB0-6CBC-9EDB-83B0-73E5A8A5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541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9E88E-387D-5A31-273D-86159DE5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1231" y="-684696"/>
            <a:ext cx="5181600" cy="722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4E0959-8579-E5F4-3DC9-CB849FBB1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85057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2C4719D-1C0A-A418-4CE3-F19BC76E5642}"/>
              </a:ext>
            </a:extLst>
          </p:cNvPr>
          <p:cNvSpPr txBox="1">
            <a:spLocks/>
          </p:cNvSpPr>
          <p:nvPr/>
        </p:nvSpPr>
        <p:spPr>
          <a:xfrm>
            <a:off x="6858000" y="455614"/>
            <a:ext cx="5145189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ماذا يفعل الكبد السليم؟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F4AD3-691E-9967-B441-177284E1F6F3}"/>
              </a:ext>
            </a:extLst>
          </p:cNvPr>
          <p:cNvSpPr txBox="1"/>
          <p:nvPr/>
        </p:nvSpPr>
        <p:spPr>
          <a:xfrm>
            <a:off x="1485464" y="2259015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يصنع ويخزن السكر والدهون لاعطاء الطاقة لجسمك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يقوم بمعالجة ما تأكله وتشربه والأدوية التي تتناولها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يساعد على تنظيف الدم من السموم الضارة بجسمك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يحارب العدوى ويساعد على هضم الطعام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قادر على إصلاح نفسه وإعادة النمو بعد تعرضه للتلف </a:t>
            </a:r>
            <a:br>
              <a:rPr lang="en-PH" sz="2400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ar-AE" sz="2400" dirty="0">
                <a:solidFill>
                  <a:srgbClr val="002664"/>
                </a:solidFill>
                <a:latin typeface="Public Sans ExtraLight" pitchFamily="2" charset="77"/>
              </a:rPr>
              <a:t>(إن لم يكن شديداً)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D3EF7F-78E7-3836-CAAA-6574B40E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ED664C2-5AF8-5394-9618-C18A2E0D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563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BCB843-9A29-8DCE-E6FC-B02BB90C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254845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BEECEF1-63C9-A2B6-6949-6B9051BE30B0}"/>
              </a:ext>
            </a:extLst>
          </p:cNvPr>
          <p:cNvSpPr txBox="1">
            <a:spLocks/>
          </p:cNvSpPr>
          <p:nvPr/>
        </p:nvSpPr>
        <p:spPr>
          <a:xfrm>
            <a:off x="8055429" y="455614"/>
            <a:ext cx="3947760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5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 هو مرض الكبد؟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F79ED-08E0-2590-0657-F571754A8343}"/>
              </a:ext>
            </a:extLst>
          </p:cNvPr>
          <p:cNvSpPr txBox="1"/>
          <p:nvPr/>
        </p:nvSpPr>
        <p:spPr>
          <a:xfrm>
            <a:off x="200771" y="856909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ExtraLight" pitchFamily="2" charset="77"/>
              </a:rPr>
              <a:t>مرض الكبد يؤدي إلى إتلاف الكبد وإيقافه عن العمل بشكل صحيح</a:t>
            </a:r>
            <a:r>
              <a:rPr lang="en-PH" sz="2000" b="1" dirty="0">
                <a:solidFill>
                  <a:srgbClr val="002664"/>
                </a:solidFill>
                <a:latin typeface="Public Sans ExtraLight" pitchFamily="2" charset="77"/>
              </a:rPr>
              <a:t>:</a:t>
            </a:r>
            <a:endParaRPr lang="ar-AE" sz="2000" b="1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أن تؤثر العديد من الحالات على الكبد: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التهاب الكبد الفيروسي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الكبد الدهني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مرض الكبد الكحولي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الحالة الوراثية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سرطان الكبد</a:t>
            </a: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معظم الأشخاص المصابون بأمراض الكبد لا يشعرون بالمرض أو تظهر عليهم أي أعراض.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BFD08-6750-E0DD-C905-8E843D4520EE}"/>
              </a:ext>
            </a:extLst>
          </p:cNvPr>
          <p:cNvSpPr txBox="1"/>
          <p:nvPr/>
        </p:nvSpPr>
        <p:spPr>
          <a:xfrm>
            <a:off x="549614" y="5772774"/>
            <a:ext cx="6637397" cy="4566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chemeClr val="bg1"/>
                </a:solidFill>
                <a:latin typeface="Public Sans ExtraLight" pitchFamily="2" charset="77"/>
              </a:rPr>
              <a:t>قد تسبب أمراض الكبد فشل الكبد وسرطان الكبد!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FF68DAC-DAD3-4095-F99F-D8B6A4FB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89BF384-C02A-0C34-66FD-EAC94007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651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8FF25-7DD4-9608-D3AE-DB379689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663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4AB2D-B52B-620D-2BCE-532DDF41A2C1}"/>
              </a:ext>
            </a:extLst>
          </p:cNvPr>
          <p:cNvSpPr txBox="1"/>
          <p:nvPr/>
        </p:nvSpPr>
        <p:spPr>
          <a:xfrm>
            <a:off x="10353023" y="2244080"/>
            <a:ext cx="1701478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صحة الكبد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57B626-CE71-A01D-27B2-80E8C75E450D}"/>
              </a:ext>
            </a:extLst>
          </p:cNvPr>
          <p:cNvSpPr txBox="1">
            <a:spLocks/>
          </p:cNvSpPr>
          <p:nvPr/>
        </p:nvSpPr>
        <p:spPr>
          <a:xfrm>
            <a:off x="5181600" y="455614"/>
            <a:ext cx="6821589" cy="770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مراحل مرض الكبد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73D30-6509-0B0D-FB67-8B71DC01BABB}"/>
              </a:ext>
            </a:extLst>
          </p:cNvPr>
          <p:cNvSpPr txBox="1"/>
          <p:nvPr/>
        </p:nvSpPr>
        <p:spPr>
          <a:xfrm>
            <a:off x="8086314" y="1858638"/>
            <a:ext cx="1701478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الكبد الدهني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AB0A5-C194-2B09-C209-707A1BFE2948}"/>
              </a:ext>
            </a:extLst>
          </p:cNvPr>
          <p:cNvSpPr txBox="1"/>
          <p:nvPr/>
        </p:nvSpPr>
        <p:spPr>
          <a:xfrm>
            <a:off x="5730946" y="2234552"/>
            <a:ext cx="1790137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التهاب الكبد الوبائي (التهاب)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0D690-BFDF-3B9B-5BD1-63C081881277}"/>
              </a:ext>
            </a:extLst>
          </p:cNvPr>
          <p:cNvSpPr txBox="1"/>
          <p:nvPr/>
        </p:nvSpPr>
        <p:spPr>
          <a:xfrm>
            <a:off x="3746822" y="2244080"/>
            <a:ext cx="1701478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التليف</a:t>
            </a:r>
            <a:br>
              <a:rPr lang="en-PH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(التندب)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23204-E81C-6E08-6526-292452E9EDFA}"/>
              </a:ext>
            </a:extLst>
          </p:cNvPr>
          <p:cNvSpPr txBox="1"/>
          <p:nvPr/>
        </p:nvSpPr>
        <p:spPr>
          <a:xfrm>
            <a:off x="1620627" y="2509765"/>
            <a:ext cx="1701478" cy="638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تليف الكبد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D72B8-0EA7-81EC-A27B-171116DED569}"/>
              </a:ext>
            </a:extLst>
          </p:cNvPr>
          <p:cNvSpPr txBox="1"/>
          <p:nvPr/>
        </p:nvSpPr>
        <p:spPr>
          <a:xfrm>
            <a:off x="0" y="3224514"/>
            <a:ext cx="1701478" cy="638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فشل الكبد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9EEEA-FA39-9D14-2268-4F97D29481FE}"/>
              </a:ext>
            </a:extLst>
          </p:cNvPr>
          <p:cNvSpPr txBox="1"/>
          <p:nvPr/>
        </p:nvSpPr>
        <p:spPr>
          <a:xfrm>
            <a:off x="0" y="4326508"/>
            <a:ext cx="1701478" cy="638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سرطان الكبد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71539C3-E058-1E9F-1E10-24C894B2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605B523-E2B6-7886-C256-4C1AEC85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475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399E8-D8AE-040C-4E8C-6A882EBD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" r="1"/>
          <a:stretch>
            <a:fillRect/>
          </a:stretch>
        </p:blipFill>
        <p:spPr>
          <a:xfrm flipH="1">
            <a:off x="14514" y="0"/>
            <a:ext cx="12177486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A31920E-59E5-4679-96BD-9A32E6BB69F6}"/>
              </a:ext>
            </a:extLst>
          </p:cNvPr>
          <p:cNvSpPr txBox="1">
            <a:spLocks/>
          </p:cNvSpPr>
          <p:nvPr/>
        </p:nvSpPr>
        <p:spPr>
          <a:xfrm>
            <a:off x="8055429" y="455614"/>
            <a:ext cx="3947760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من هم المعرضون لخطر الإصابة بأمراض الكبد؟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5F2FC-CF48-1A64-66DB-C4C1236322C1}"/>
              </a:ext>
            </a:extLst>
          </p:cNvPr>
          <p:cNvSpPr txBox="1"/>
          <p:nvPr/>
        </p:nvSpPr>
        <p:spPr>
          <a:xfrm>
            <a:off x="800100" y="2090623"/>
            <a:ext cx="5588624" cy="31780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أن يؤثر مرض الكبد على أي شخص، ولكن المعرضين لخطر تلف الكبد هم الأشخاص الذين: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لديهم كبد دهني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يشربون الكثير من الكحول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هل تعاني من التهاب الكبد الوبائي 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B </a:t>
            </a:r>
            <a:r>
              <a:rPr lang="en-US" sz="2000" dirty="0" err="1">
                <a:solidFill>
                  <a:srgbClr val="002664"/>
                </a:solidFill>
                <a:latin typeface="Public Sans ExtraLight"/>
              </a:rPr>
              <a:t>أو</a:t>
            </a: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 التهاب الكبد الوبائي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C؟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لديهم مشاكل تؤثر على جهاز المناعة لديهم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يولدون بأمراض الكبد</a:t>
            </a: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39B8F75-0059-D60C-6A20-E55C1483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098BAE-7EF3-BF59-B183-7CB6E03D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154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35E7A-369E-0756-69A1-1EA6C813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2376" y="-716328"/>
            <a:ext cx="3695700" cy="2749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54AE5-5D2B-AF3C-3602-72027FB04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13077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5EB63D22-806B-C1FB-7113-33597BE4C08A}"/>
              </a:ext>
            </a:extLst>
          </p:cNvPr>
          <p:cNvSpPr txBox="1">
            <a:spLocks/>
          </p:cNvSpPr>
          <p:nvPr/>
        </p:nvSpPr>
        <p:spPr>
          <a:xfrm>
            <a:off x="4209143" y="455614"/>
            <a:ext cx="7547303" cy="792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 هو التهاب الكبد الفيروسي؟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1E41A-A084-F543-2743-684808EFAE68}"/>
              </a:ext>
            </a:extLst>
          </p:cNvPr>
          <p:cNvSpPr txBox="1"/>
          <p:nvPr/>
        </p:nvSpPr>
        <p:spPr>
          <a:xfrm>
            <a:off x="4736417" y="1002052"/>
            <a:ext cx="6986240" cy="1408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ExtraLight" pitchFamily="2" charset="77"/>
              </a:rPr>
              <a:t>يعني </a:t>
            </a:r>
            <a:r>
              <a:rPr lang="en-PH" sz="2000" b="1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Public Sans ExtraLight" pitchFamily="2" charset="77"/>
              </a:rPr>
              <a:t>Hepatitis </a:t>
            </a:r>
            <a:r>
              <a:rPr lang="ar-AE" sz="2000" b="1" dirty="0">
                <a:solidFill>
                  <a:srgbClr val="002664"/>
                </a:solidFill>
                <a:latin typeface="Public Sans ExtraLight" pitchFamily="2" charset="77"/>
              </a:rPr>
              <a:t>التهاب في الكبد</a:t>
            </a:r>
            <a:r>
              <a:rPr lang="en-PH" sz="2000" b="1" dirty="0">
                <a:solidFill>
                  <a:srgbClr val="002664"/>
                </a:solidFill>
                <a:latin typeface="Public Sans ExtraLight" pitchFamily="2" charset="77"/>
              </a:rPr>
              <a:t>.</a:t>
            </a:r>
            <a:endParaRPr lang="ar-AE" sz="2000" b="1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في أستراليا، الفيروسات الأكثر شيوعاً التي تسبب التهاب الكبد هي فيروسات التهاب الكبد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A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والتهاب الكبد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والتهاب الكبد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.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46798D-EFEC-721B-63A7-B1598AB02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42026"/>
              </p:ext>
            </p:extLst>
          </p:nvPr>
        </p:nvGraphicFramePr>
        <p:xfrm>
          <a:off x="651608" y="2613974"/>
          <a:ext cx="10936656" cy="3614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338">
                  <a:extLst>
                    <a:ext uri="{9D8B030D-6E8A-4147-A177-3AD203B41FA5}">
                      <a16:colId xmlns:a16="http://schemas.microsoft.com/office/drawing/2014/main" val="1131374975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59860161"/>
                    </a:ext>
                  </a:extLst>
                </a:gridCol>
                <a:gridCol w="2329961">
                  <a:extLst>
                    <a:ext uri="{9D8B030D-6E8A-4147-A177-3AD203B41FA5}">
                      <a16:colId xmlns:a16="http://schemas.microsoft.com/office/drawing/2014/main" val="2957104265"/>
                    </a:ext>
                  </a:extLst>
                </a:gridCol>
                <a:gridCol w="1837592">
                  <a:extLst>
                    <a:ext uri="{9D8B030D-6E8A-4147-A177-3AD203B41FA5}">
                      <a16:colId xmlns:a16="http://schemas.microsoft.com/office/drawing/2014/main" val="4274790123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4095171709"/>
                    </a:ext>
                  </a:extLst>
                </a:gridCol>
                <a:gridCol w="1679333">
                  <a:extLst>
                    <a:ext uri="{9D8B030D-6E8A-4147-A177-3AD203B41FA5}">
                      <a16:colId xmlns:a16="http://schemas.microsoft.com/office/drawing/2014/main" val="1839165396"/>
                    </a:ext>
                  </a:extLst>
                </a:gridCol>
              </a:tblGrid>
              <a:tr h="815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هل هناك لقاح؟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هل هناك شفاء؟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هل هناك علاج؟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هل يمكن أن يصبح مزمن (طويل الأمد)؟</a:t>
                      </a:r>
                      <a:endParaRPr lang="en-US" sz="15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كيف يتم نقله؟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42531"/>
                  </a:ext>
                </a:extLst>
              </a:tr>
              <a:tr h="896815"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نعم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الجهاز المناعي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غير محدد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كلا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طعام وماء ملوث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A </a:t>
                      </a:r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التهاب الكبد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663723"/>
                  </a:ext>
                </a:extLst>
              </a:tr>
              <a:tr h="993531"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نعم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كلا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نعم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نعم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من الأم إلى الطفل، والدم للدم والاتصال الجنسي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B </a:t>
                      </a:r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التهاب الكبد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264779"/>
                  </a:ext>
                </a:extLst>
              </a:tr>
              <a:tr h="909235"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كلا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نعم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نعم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نعم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اتصال الدم بالدم</a:t>
                      </a:r>
                      <a:endParaRPr lang="en-US" sz="1600" b="0" i="0" dirty="0"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C </a:t>
                      </a:r>
                      <a:r>
                        <a:rPr lang="ar-AE" sz="1600" b="0" i="0" dirty="0"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التهاب الكبد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737444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C5E82A-4E12-06C3-BFA1-492F43B7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F70BBE8-43CD-693D-119F-BB358FD5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112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F570E-2FFE-2275-CE89-0D1BD646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958DEC01-BF33-B3C3-2212-B2C45D963533}"/>
              </a:ext>
            </a:extLst>
          </p:cNvPr>
          <p:cNvSpPr txBox="1">
            <a:spLocks/>
          </p:cNvSpPr>
          <p:nvPr/>
        </p:nvSpPr>
        <p:spPr>
          <a:xfrm>
            <a:off x="8063386" y="1160338"/>
            <a:ext cx="3947760" cy="1354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54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 هي الأعراض الشائعة لأمراض الكبد؟</a:t>
            </a:r>
            <a:endParaRPr lang="en-US" sz="54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74F0A-2A70-9BB8-6E45-3276C6B78159}"/>
              </a:ext>
            </a:extLst>
          </p:cNvPr>
          <p:cNvSpPr txBox="1"/>
          <p:nvPr/>
        </p:nvSpPr>
        <p:spPr>
          <a:xfrm>
            <a:off x="200771" y="856910"/>
            <a:ext cx="6986240" cy="2423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ExtraLight" pitchFamily="2" charset="77"/>
              </a:rPr>
              <a:t>يمكن أن تشمل الأعراض: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الشعور بالمرض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فقدان الشهية أو فقدان الوزن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اصفرار العينين أو الجلد (اليرقان)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تورم في المعدة والكاحلين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9A3DE-67CA-30E7-2763-5CE03889C4A3}"/>
              </a:ext>
            </a:extLst>
          </p:cNvPr>
          <p:cNvSpPr txBox="1"/>
          <p:nvPr/>
        </p:nvSpPr>
        <p:spPr>
          <a:xfrm>
            <a:off x="2919812" y="4137140"/>
            <a:ext cx="4180115" cy="89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chemeClr val="bg1"/>
                </a:solidFill>
                <a:latin typeface="Public Sans ExtraLight" pitchFamily="2" charset="77"/>
              </a:rPr>
              <a:t>عادةً لا تظهر أي أعراض حتى يتضرر الكبد بشدة.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38797BC-686D-E1C9-57E7-25768EFA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B446AFC-030B-03A6-37E4-3B253CAE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3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FABCE039FD94AB088FC586ECBB7A5" ma:contentTypeVersion="15" ma:contentTypeDescription="Create a new document." ma:contentTypeScope="" ma:versionID="82b396a88bd882a696ef6219b2f9e43e">
  <xsd:schema xmlns:xsd="http://www.w3.org/2001/XMLSchema" xmlns:xs="http://www.w3.org/2001/XMLSchema" xmlns:p="http://schemas.microsoft.com/office/2006/metadata/properties" xmlns:ns2="6bf971bb-b6c5-471b-bc74-c5aba1a73da4" xmlns:ns3="def4e026-5643-48f8-83fb-50bd11837b84" targetNamespace="http://schemas.microsoft.com/office/2006/metadata/properties" ma:root="true" ma:fieldsID="62d13584a16800423a15fb96d5404267" ns2:_="" ns3:_="">
    <xsd:import namespace="6bf971bb-b6c5-471b-bc74-c5aba1a73da4"/>
    <xsd:import namespace="def4e026-5643-48f8-83fb-50bd11837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971bb-b6c5-471b-bc74-c5aba1a7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e026-5643-48f8-83fb-50bd11837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794bb7-35cd-484e-b731-64c8d04a08fb}" ma:internalName="TaxCatchAll" ma:showField="CatchAllData" ma:web="def4e026-5643-48f8-83fb-50bd11837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f4e026-5643-48f8-83fb-50bd11837b84" xsi:nil="true"/>
    <lcf76f155ced4ddcb4097134ff3c332f xmlns="6bf971bb-b6c5-471b-bc74-c5aba1a73d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A4E592-7D25-4CC9-B77C-51537931394F}"/>
</file>

<file path=customXml/itemProps2.xml><?xml version="1.0" encoding="utf-8"?>
<ds:datastoreItem xmlns:ds="http://schemas.openxmlformats.org/officeDocument/2006/customXml" ds:itemID="{A577F189-6533-4E83-BEAA-2A4BCB1D06D4}"/>
</file>

<file path=customXml/itemProps3.xml><?xml version="1.0" encoding="utf-8"?>
<ds:datastoreItem xmlns:ds="http://schemas.openxmlformats.org/officeDocument/2006/customXml" ds:itemID="{97823742-5B3B-4E38-8EEB-9A97A4A59322}"/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1248</Words>
  <Application>Microsoft Office PowerPoint</Application>
  <PresentationFormat>Widescreen</PresentationFormat>
  <Paragraphs>195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Poppins</vt:lpstr>
      <vt:lpstr>Public Sans ExtraLight</vt:lpstr>
      <vt:lpstr>Public Sans Medium</vt:lpstr>
      <vt:lpstr>Raavi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Alona Salera</dc:creator>
  <cp:lastModifiedBy>Denise Voros (Sydney LHD)</cp:lastModifiedBy>
  <cp:revision>34</cp:revision>
  <dcterms:created xsi:type="dcterms:W3CDTF">2025-07-03T06:57:47Z</dcterms:created>
  <dcterms:modified xsi:type="dcterms:W3CDTF">2025-09-29T00:44:10Z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a44f01-6907-4156-9b79-a71e6c56ad93_Enabled">
    <vt:lpwstr>true</vt:lpwstr>
  </property>
  <property fmtid="{D5CDD505-2E9C-101B-9397-08002B2CF9AE}" pid="3" name="MSIP_Label_76a44f01-6907-4156-9b79-a71e6c56ad93_SetDate">
    <vt:lpwstr>2025-09-29T00:43:34Z</vt:lpwstr>
  </property>
  <property fmtid="{D5CDD505-2E9C-101B-9397-08002B2CF9AE}" pid="4" name="MSIP_Label_76a44f01-6907-4156-9b79-a71e6c56ad93_Method">
    <vt:lpwstr>Privileged</vt:lpwstr>
  </property>
  <property fmtid="{D5CDD505-2E9C-101B-9397-08002B2CF9AE}" pid="5" name="MSIP_Label_76a44f01-6907-4156-9b79-a71e6c56ad93_Name">
    <vt:lpwstr>OFFICIAL</vt:lpwstr>
  </property>
  <property fmtid="{D5CDD505-2E9C-101B-9397-08002B2CF9AE}" pid="6" name="MSIP_Label_76a44f01-6907-4156-9b79-a71e6c56ad93_SiteId">
    <vt:lpwstr>a687a7bf-02db-43df-bcbb-e7a8bda611a2</vt:lpwstr>
  </property>
  <property fmtid="{D5CDD505-2E9C-101B-9397-08002B2CF9AE}" pid="7" name="MSIP_Label_76a44f01-6907-4156-9b79-a71e6c56ad93_ActionId">
    <vt:lpwstr>f57662e2-9e11-47d3-a1c2-104a7fca8365</vt:lpwstr>
  </property>
  <property fmtid="{D5CDD505-2E9C-101B-9397-08002B2CF9AE}" pid="8" name="MSIP_Label_76a44f01-6907-4156-9b79-a71e6c56ad93_ContentBits">
    <vt:lpwstr>0</vt:lpwstr>
  </property>
  <property fmtid="{D5CDD505-2E9C-101B-9397-08002B2CF9AE}" pid="9" name="MSIP_Label_76a44f01-6907-4156-9b79-a71e6c56ad93_Tag">
    <vt:lpwstr>10, 0, 1, 1</vt:lpwstr>
  </property>
  <property fmtid="{D5CDD505-2E9C-101B-9397-08002B2CF9AE}" pid="10" name="ContentTypeId">
    <vt:lpwstr>0x010100FC5FABCE039FD94AB088FC586ECBB7A5</vt:lpwstr>
  </property>
</Properties>
</file>