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BBDFFF"/>
    <a:srgbClr val="7DB1FF"/>
    <a:srgbClr val="FEE7C8"/>
    <a:srgbClr val="FFA969"/>
    <a:srgbClr val="00C296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03" autoAdjust="0"/>
    <p:restoredTop sz="94626"/>
  </p:normalViewPr>
  <p:slideViewPr>
    <p:cSldViewPr snapToGrid="0">
      <p:cViewPr varScale="1">
        <p:scale>
          <a:sx n="98" d="100"/>
          <a:sy n="98" d="100"/>
        </p:scale>
        <p:origin x="7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19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69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498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6" y="2404997"/>
            <a:ext cx="459546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Understanding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Hepatitis C</a:t>
            </a: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3330" y="455651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Testing for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hepatitis C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4F3BF3-26C3-A568-10F6-6EFDBE85D8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527777" y="1572932"/>
            <a:ext cx="3441700" cy="2209800"/>
            <a:chOff x="8383820" y="575817"/>
            <a:chExt cx="3441700" cy="22098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ABB2C25-E302-9445-DCA3-39B1F59BAF5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3820" y="575817"/>
              <a:ext cx="3441700" cy="22098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0CCD8E-8911-1248-6CDB-8BB81B777E2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457153" y="871457"/>
              <a:ext cx="3341334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Ask your doctor for</a:t>
              </a:r>
              <a:b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</a:br>
              <a: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a hepatitis C test. </a:t>
              </a:r>
              <a:b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</a:br>
              <a: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Testing is free if you </a:t>
              </a:r>
              <a:b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</a:br>
              <a: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have a Medicare card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564A7F-7389-2364-0969-DDA2D88CA5F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8978" y="1205114"/>
            <a:ext cx="7893161" cy="2809347"/>
            <a:chOff x="428978" y="1205114"/>
            <a:chExt cx="7893161" cy="28093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4A227D-FD54-CF22-4154-78F194FC11C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8978" y="1868572"/>
              <a:ext cx="7879644" cy="2145889"/>
              <a:chOff x="428978" y="1868572"/>
              <a:chExt cx="7879644" cy="2145889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9EB27959-063E-A5DF-68AF-DE4C4B88114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28978" y="1868572"/>
                <a:ext cx="7879644" cy="2145889"/>
              </a:xfrm>
              <a:prstGeom prst="roundRect">
                <a:avLst>
                  <a:gd name="adj" fmla="val 82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E768F29-9413-00F6-7CEC-65BDE24B4FBF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8435" y="2101564"/>
                <a:ext cx="7431832" cy="168116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>
                  <a:spcAft>
                    <a:spcPts val="500"/>
                  </a:spcAft>
                  <a:buSzPct val="80000"/>
                </a:pPr>
                <a:r>
                  <a:rPr lang="en-US" b="1" dirty="0">
                    <a:solidFill>
                      <a:srgbClr val="002664"/>
                    </a:solidFill>
                    <a:latin typeface="Public Sans Medium" pitchFamily="2" charset="77"/>
                  </a:rPr>
                  <a:t>Types of tests</a:t>
                </a: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itchFamily="2" charset="2"/>
                  <a:buChar char="ü"/>
                </a:pPr>
                <a:r>
                  <a:rPr lang="en-US" sz="1800" b="1" dirty="0">
                    <a:solidFill>
                      <a:srgbClr val="002664"/>
                    </a:solidFill>
                    <a:latin typeface="Public Sans Medium" pitchFamily="2" charset="77"/>
                  </a:rPr>
                  <a:t>Antibody test: </a:t>
                </a:r>
                <a:r>
                  <a:rPr lang="en-US" sz="1800" dirty="0">
                    <a:solidFill>
                      <a:srgbClr val="002664"/>
                    </a:solidFill>
                    <a:latin typeface="Public Sans ExtraLight" pitchFamily="2" charset="77"/>
                  </a:rPr>
                  <a:t>shows if you have ever had hepatitis C.</a:t>
                </a: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itchFamily="2" charset="2"/>
                  <a:buChar char="ü"/>
                </a:pPr>
                <a:r>
                  <a:rPr lang="en-US" sz="1800" b="1" dirty="0">
                    <a:solidFill>
                      <a:srgbClr val="002664"/>
                    </a:solidFill>
                    <a:latin typeface="Public Sans Medium" pitchFamily="2" charset="77"/>
                  </a:rPr>
                  <a:t>PCR test: </a:t>
                </a:r>
                <a:r>
                  <a:rPr lang="en-US" sz="1800" dirty="0">
                    <a:solidFill>
                      <a:srgbClr val="002664"/>
                    </a:solidFill>
                    <a:latin typeface="Public Sans ExtraLight" pitchFamily="2" charset="77"/>
                  </a:rPr>
                  <a:t>shows if you have hepatitis C now.</a:t>
                </a:r>
              </a:p>
              <a:p>
                <a:pPr marL="342900" indent="-342900">
                  <a:lnSpc>
                    <a:spcPct val="125000"/>
                  </a:lnSpc>
                  <a:spcAft>
                    <a:spcPts val="500"/>
                  </a:spcAft>
                  <a:buClr>
                    <a:srgbClr val="00C296"/>
                  </a:buClr>
                  <a:buSzPct val="120000"/>
                  <a:buFont typeface="Wingdings" pitchFamily="2" charset="2"/>
                  <a:buChar char="ü"/>
                </a:pPr>
                <a:r>
                  <a:rPr lang="en-US" sz="1800" b="1" dirty="0">
                    <a:solidFill>
                      <a:srgbClr val="002664"/>
                    </a:solidFill>
                    <a:latin typeface="Public Sans Medium" pitchFamily="2" charset="77"/>
                  </a:rPr>
                  <a:t>Dried Blood Spot (DBS) test: </a:t>
                </a:r>
                <a:r>
                  <a:rPr lang="en-US" sz="1800" dirty="0">
                    <a:solidFill>
                      <a:srgbClr val="002664"/>
                    </a:solidFill>
                    <a:latin typeface="Public Sans ExtraLight" pitchFamily="2" charset="77"/>
                  </a:rPr>
                  <a:t>shows hepatitis C in your blood.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0F3ED7-746D-202E-D1E6-5DD46959062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45789" y="1205114"/>
              <a:ext cx="1276350" cy="2032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C58BC8-A8B1-40B8-F30F-85E0660FE56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8978" y="4310101"/>
            <a:ext cx="8392723" cy="2413000"/>
            <a:chOff x="428978" y="4310101"/>
            <a:chExt cx="8392723" cy="24130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C11A4D5-5C41-49E8-619E-463DCC9D85AC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428978" y="4382597"/>
              <a:ext cx="7879644" cy="1668247"/>
              <a:chOff x="428978" y="4382597"/>
              <a:chExt cx="7879644" cy="1668247"/>
            </a:xfrm>
          </p:grpSpPr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F049304D-3EDD-A47E-92B4-C6012C6773C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428978" y="4382597"/>
                <a:ext cx="7879644" cy="1668247"/>
              </a:xfrm>
              <a:prstGeom prst="roundRect">
                <a:avLst>
                  <a:gd name="adj" fmla="val 827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DE0C059-C577-D28C-5121-00A0C94997A5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628435" y="4641564"/>
                <a:ext cx="7318943" cy="1330258"/>
                <a:chOff x="628435" y="4641564"/>
                <a:chExt cx="7318943" cy="1330258"/>
              </a:xfrm>
            </p:grpSpPr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B9035A7-050E-BDCE-4381-7483DC82B239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628435" y="4641564"/>
                  <a:ext cx="3582321" cy="1330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500"/>
                    </a:spcAft>
                    <a:buSzPct val="80000"/>
                  </a:pPr>
                  <a:r>
                    <a:rPr lang="en-US" b="1" dirty="0">
                      <a:solidFill>
                        <a:srgbClr val="002664"/>
                      </a:solidFill>
                      <a:latin typeface="Public Sans Medium" pitchFamily="2" charset="77"/>
                    </a:rPr>
                    <a:t>Where to get tested </a:t>
                  </a:r>
                  <a:endParaRPr lang="en-US" sz="1800" dirty="0">
                    <a:solidFill>
                      <a:srgbClr val="002664"/>
                    </a:solidFill>
                    <a:latin typeface="Public Sans ExtraLight" pitchFamily="2" charset="77"/>
                  </a:endParaRP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en-US" sz="1800" dirty="0">
                      <a:solidFill>
                        <a:srgbClr val="002664"/>
                      </a:solidFill>
                      <a:latin typeface="Public Sans ExtraLight" pitchFamily="2" charset="77"/>
                    </a:rPr>
                    <a:t>General Practitioner (GP)</a:t>
                  </a: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en-US" sz="1800" dirty="0">
                      <a:solidFill>
                        <a:srgbClr val="002664"/>
                      </a:solidFill>
                      <a:latin typeface="Public Sans ExtraLight" pitchFamily="2" charset="77"/>
                    </a:rPr>
                    <a:t>NSW Sexual Health Clinics</a:t>
                  </a:r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75A5C37-1BCE-24E5-2639-19C75DCA1FE3}"/>
                    </a:ext>
                  </a:extLst>
                </p:cNvPr>
                <p:cNvSpPr txBox="1">
                  <a:spLocks noGrp="1" noRot="1" noMove="1" noResize="1" noEditPoints="1" noAdjustHandles="1" noChangeArrowheads="1" noChangeShapeType="1"/>
                </p:cNvSpPr>
                <p:nvPr/>
              </p:nvSpPr>
              <p:spPr>
                <a:xfrm>
                  <a:off x="4365057" y="4641564"/>
                  <a:ext cx="3582321" cy="1330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>
                    <a:spcAft>
                      <a:spcPts val="500"/>
                    </a:spcAft>
                    <a:buSzPct val="80000"/>
                  </a:pPr>
                  <a:r>
                    <a:rPr lang="en-US" b="1" dirty="0">
                      <a:solidFill>
                        <a:srgbClr val="002664"/>
                      </a:solidFill>
                      <a:latin typeface="Public Sans Medium" pitchFamily="2" charset="77"/>
                    </a:rPr>
                    <a:t> </a:t>
                  </a:r>
                  <a:endParaRPr lang="en-US" sz="1800" dirty="0">
                    <a:solidFill>
                      <a:srgbClr val="002664"/>
                    </a:solidFill>
                    <a:latin typeface="Public Sans ExtraLight" pitchFamily="2" charset="77"/>
                  </a:endParaRP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en-US" sz="1800" dirty="0">
                      <a:solidFill>
                        <a:srgbClr val="002664"/>
                      </a:solidFill>
                      <a:latin typeface="Public Sans ExtraLight" pitchFamily="2" charset="77"/>
                    </a:rPr>
                    <a:t>Family Planning Australia</a:t>
                  </a:r>
                </a:p>
                <a:p>
                  <a:pPr marL="342900" indent="-342900">
                    <a:lnSpc>
                      <a:spcPct val="125000"/>
                    </a:lnSpc>
                    <a:spcAft>
                      <a:spcPts val="500"/>
                    </a:spcAft>
                    <a:buClr>
                      <a:srgbClr val="00C296"/>
                    </a:buClr>
                    <a:buSzPct val="120000"/>
                    <a:buFont typeface="Wingdings" pitchFamily="2" charset="2"/>
                    <a:buChar char="ü"/>
                  </a:pPr>
                  <a:r>
                    <a:rPr lang="en-US" sz="1800" dirty="0">
                      <a:solidFill>
                        <a:srgbClr val="002664"/>
                      </a:solidFill>
                      <a:latin typeface="Public Sans ExtraLight" pitchFamily="2" charset="77"/>
                    </a:rPr>
                    <a:t>Online for the DBS test</a:t>
                  </a:r>
                </a:p>
              </p:txBody>
            </p:sp>
          </p:grp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64013E-1C20-60CE-E94F-31A986AFDFD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58051" y="4310101"/>
              <a:ext cx="1263650" cy="241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FB7BCD-287D-4287-9DF4-E9B114E310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00" y="-686505"/>
            <a:ext cx="3467100" cy="2038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7527E5AC-E5E9-F396-105A-476126EB78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6" y="455651"/>
            <a:ext cx="648277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Who should get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 hepatitis C test?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98AB04-856D-8742-AD74-CEC6AFD553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57" y="1688781"/>
            <a:ext cx="3192276" cy="14833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If you were born or have lived in a country where hepatitis C is common, it is important you have a hepatitis C test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03500-66D2-EDA0-75B9-CF74A6DB4A5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1688781"/>
            <a:ext cx="7573027" cy="35520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It is also important to get tested for hepatitis C if you: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had a blood transfusion, vaccination, surgery or other medical or dental procedure in another country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had a traditional medical practice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e.g. cutting, cupping or coining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hepatitis B or HIV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are not sure if your tattoo or body piercing was done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with sterile equipment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injected drugs or steroids or have ever shared injecting equipment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ever been in prison</a:t>
            </a:r>
          </a:p>
          <a:p>
            <a:pPr marL="342900" indent="-342900">
              <a:spcAft>
                <a:spcPts val="10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had a blood transfusion in Australia before February 1990</a:t>
            </a:r>
          </a:p>
        </p:txBody>
      </p:sp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0C41EB-AA13-F4DF-5F65-FEC2B3D0E3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8783" y="1677985"/>
            <a:ext cx="2165350" cy="2165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709426"/>
            <a:ext cx="337272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How is hepatitis C treated?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30513" y="2482971"/>
            <a:ext cx="7262114" cy="281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They are pills or tablets that:</a:t>
            </a:r>
            <a:endParaRPr lang="en-US" sz="2000" b="1" dirty="0">
              <a:latin typeface="Public Sans Medium" pitchFamily="2" charset="77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Clear the virus from your body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Are taken for about 8 to 12 weeks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Have few or no side-effects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Lower the risk of liver damage and getting liver cancer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Are low-cost if you have a Medicare card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Cure 95% of people living with hepatitis C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CE1E75-3F4A-A4DA-73A4-B1CF04D297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30513" y="1341098"/>
            <a:ext cx="6182805" cy="8417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Hepatitis C is treated with medications 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</a:b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called Direct Acting Anti-</a:t>
            </a:r>
            <a:r>
              <a:rPr lang="en-US" sz="2000" b="1" dirty="0" err="1">
                <a:solidFill>
                  <a:srgbClr val="002664"/>
                </a:solidFill>
                <a:latin typeface="Public Sans Medium" pitchFamily="2" charset="77"/>
              </a:rPr>
              <a:t>virals</a:t>
            </a: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 (DAAs)</a:t>
            </a:r>
          </a:p>
        </p:txBody>
      </p: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20C29B-351A-A627-DF74-C56DF13CFB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814" y="-666045"/>
            <a:ext cx="4196593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435926" y="580763"/>
            <a:ext cx="6766385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How do I protect myself from getting hepatitis C?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13E29-9129-7085-3081-3BC620825D9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5926" y="2022895"/>
            <a:ext cx="8629052" cy="281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Don’t share personal items like toothbrushes or razors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Only get tattoos or body piercings from licensed professionals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with sterile (clean) equipment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Only get medical and dental procedures by licensed professionals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Use condoms and lubricant during sex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Be careful about getting medical and dental procedures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when travelling overseas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Wear gloves when cleaning up blood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Never share drug injecting equipment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86AF22-B854-4F5C-C8E1-227B731325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289" y="1538817"/>
            <a:ext cx="1574800" cy="14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333ED726-2DB3-C9CB-6465-0A1D97C5D50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1366" y="620889"/>
            <a:ext cx="4250104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Understanding stigma around hepatitis C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EC0742-1FC2-279F-830C-348B7C2F86E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484553" y="1145094"/>
            <a:ext cx="623331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Many people with viral hepatitis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face negative judgment because of: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How others think they got hepatitis C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Actions linked to hepatitis 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CB1B55-6796-0F51-5FC9-9F67DB622BC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4804215"/>
            <a:ext cx="5905936" cy="1062579"/>
            <a:chOff x="5484554" y="4804215"/>
            <a:chExt cx="5905936" cy="106257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4384726D-DC1A-4D61-8882-627734092BF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4804215"/>
              <a:ext cx="5905936" cy="1062579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9AD9A5-22AC-203D-002E-A2D3CB56998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4981562"/>
              <a:ext cx="59059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BBDFFF"/>
                  </a:solidFill>
                  <a:latin typeface="Public Sans Medium" pitchFamily="2" charset="77"/>
                </a:rPr>
                <a:t>Stigma creates barriers to </a:t>
              </a:r>
              <a:br>
                <a:rPr lang="en-US" sz="2000" b="1" dirty="0">
                  <a:solidFill>
                    <a:srgbClr val="BBDFFF"/>
                  </a:solidFill>
                  <a:latin typeface="Public Sans Medium" pitchFamily="2" charset="77"/>
                </a:rPr>
              </a:br>
              <a:r>
                <a:rPr lang="en-US" sz="2000" b="1" dirty="0">
                  <a:solidFill>
                    <a:srgbClr val="BBDFFF"/>
                  </a:solidFill>
                  <a:latin typeface="Public Sans Medium" pitchFamily="2" charset="77"/>
                </a:rPr>
                <a:t>healthcare and support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C19AD4B-0B85-030B-24C4-98773F31CFA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484554" y="3237090"/>
            <a:ext cx="5905936" cy="1062580"/>
            <a:chOff x="5484554" y="3237090"/>
            <a:chExt cx="5905936" cy="106258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B8791226-7D7D-22B9-68B8-62E20324C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237090"/>
              <a:ext cx="5905936" cy="1062580"/>
            </a:xfrm>
            <a:prstGeom prst="roundRect">
              <a:avLst>
                <a:gd name="adj" fmla="val 8275"/>
              </a:avLst>
            </a:prstGeom>
            <a:solidFill>
              <a:srgbClr val="7DB1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6C7D11-B4F1-EA86-0270-3F4DE1F20C3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484554" y="3401570"/>
              <a:ext cx="590593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This can make people afraid</a:t>
              </a:r>
              <a:b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to talk about their hepatitis C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8D38677-D4DC-5E8E-E4F7-536AB5A219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817" y="478476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E5BBEDF-C03F-77F9-40D2-4ED65EFCAE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119" y="-1010673"/>
            <a:ext cx="4959350" cy="2622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442993"/>
            <a:ext cx="6184792" cy="6181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Who to tell and not tell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5E706E-EC05-5160-7E1D-2222C1CAB11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8940" y="1825418"/>
            <a:ext cx="623331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By law you must tell people: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When you give blood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When donating organs and sperm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When you apply for health insurance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If you are joining the Australian </a:t>
            </a:r>
            <a:r>
              <a:rPr lang="en-US" sz="2000" dirty="0" err="1">
                <a:solidFill>
                  <a:srgbClr val="002664"/>
                </a:solidFill>
                <a:latin typeface="Public Sans ExtraLight" pitchFamily="2" charset="77"/>
              </a:rPr>
              <a:t>Defence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 Force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When you apply for a visa to live in Australia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If you are a health care worker who does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medical procedures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7B6CB8-D5A8-8EDE-BFD0-A1B443A88F1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912185" y="1825418"/>
            <a:ext cx="3986304" cy="19146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You do not have to tell: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Your boss at work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The people you work with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or go to school with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Family members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1D5593-B9F7-73B5-134F-0B836B63AC3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377539" y="4145452"/>
            <a:ext cx="2520950" cy="2032000"/>
            <a:chOff x="9377539" y="4359941"/>
            <a:chExt cx="2520950" cy="2032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B2A065-6CF1-9A93-078B-B793524998F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77539" y="4359941"/>
              <a:ext cx="2520950" cy="2032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8A1564-DD5E-9F73-F9BC-11B8F6E68F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550400" y="4538133"/>
              <a:ext cx="2201334" cy="136595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15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Your doctor cannot tell your family that you have hepatitis C</a:t>
              </a:r>
              <a:endParaRPr lang="en-US" sz="2000" dirty="0">
                <a:solidFill>
                  <a:schemeClr val="bg1"/>
                </a:solidFill>
                <a:latin typeface="Public Sans ExtraLight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F2B8FB1-321C-2EDE-2F68-CB04B4D1AD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6118" y="513139"/>
            <a:ext cx="359206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Where to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get help for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hepatitis C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69B26F-BCFE-ADDC-4752-2FA2130A78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1568449"/>
            <a:ext cx="6850344" cy="958952"/>
            <a:chOff x="4423398" y="1568449"/>
            <a:chExt cx="6850344" cy="958952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F3C0AA0B-E8AF-0674-F10C-E8C2C0B7427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1568449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C46C4A5-8A39-805C-03D1-A06AAFE01FD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1697627"/>
              <a:ext cx="6629858" cy="7181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Liver clinics and specialists - 1800 803 990 </a:t>
              </a:r>
              <a:r>
                <a:rPr lang="en-US" dirty="0" err="1">
                  <a:solidFill>
                    <a:srgbClr val="002664"/>
                  </a:solidFill>
                  <a:latin typeface="Public Sans ExtraLight" pitchFamily="2" charset="77"/>
                </a:rPr>
                <a:t>www.hep.org.au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B5FA031-FD24-4A55-6DCA-ABAF7CBA26F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2780123"/>
            <a:ext cx="6850344" cy="958952"/>
            <a:chOff x="4423398" y="2780123"/>
            <a:chExt cx="6850344" cy="958952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F158079-5B20-BD7A-EAB4-64A12DD9C14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2780123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33A9CD-1607-3C29-FBE0-5E6833158DC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2916821"/>
              <a:ext cx="6629858" cy="81991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Sexual health clinics - 1800 451 624</a:t>
              </a:r>
            </a:p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dirty="0" err="1">
                  <a:solidFill>
                    <a:srgbClr val="002664"/>
                  </a:solidFill>
                  <a:latin typeface="Public Sans ExtraLight" pitchFamily="2" charset="77"/>
                </a:rPr>
                <a:t>www.health.nsw.gov.au</a:t>
              </a: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/</a:t>
              </a:r>
              <a:r>
                <a:rPr lang="en-US" dirty="0" err="1">
                  <a:solidFill>
                    <a:srgbClr val="002664"/>
                  </a:solidFill>
                  <a:latin typeface="Public Sans ExtraLight" pitchFamily="2" charset="77"/>
                </a:rPr>
                <a:t>sexualhealth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D18E59-1EED-94A4-EBE5-6F7544FB40F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3991797"/>
            <a:ext cx="6850344" cy="1100869"/>
            <a:chOff x="4423398" y="3991797"/>
            <a:chExt cx="6850344" cy="1100869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F96491E-5965-BA7B-A710-A42C2792A021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3991797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A6D2DE-187A-2668-40AB-4F6B070D09B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4148735"/>
              <a:ext cx="6629858" cy="9439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Multicultural HIV and Hepatitis Service </a:t>
              </a:r>
              <a:r>
                <a:rPr lang="en-US" dirty="0" err="1">
                  <a:solidFill>
                    <a:srgbClr val="002664"/>
                  </a:solidFill>
                  <a:latin typeface="Public Sans ExtraLight" pitchFamily="2" charset="77"/>
                </a:rPr>
                <a:t>www.mhahs.org.au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393FC9-36E2-17D5-63BF-8C63E1E7C70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665338"/>
            <a:ext cx="6850344" cy="718195"/>
            <a:chOff x="4423398" y="665338"/>
            <a:chExt cx="6850344" cy="718195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D192D4F-C77B-1CB6-DE05-A3635E901BE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665338"/>
              <a:ext cx="6850343" cy="71819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E779E68-671A-2099-FF34-7986EFAAC88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844660"/>
              <a:ext cx="6629858" cy="4987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Your doctor or GP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F9563D-CD9A-F250-1873-3A9F844B831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423398" y="5203471"/>
            <a:ext cx="6850344" cy="958952"/>
            <a:chOff x="4423398" y="5203471"/>
            <a:chExt cx="6850344" cy="95895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EFE75C2D-1F5F-BCCE-E081-CC45FECED59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23398" y="5203471"/>
              <a:ext cx="6850343" cy="958952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5A96EF-4128-F9B6-3933-E6972CFBD6E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3884" y="5334070"/>
              <a:ext cx="6629858" cy="79579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1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Hepatitis NSW – 1800 803 990</a:t>
              </a:r>
              <a:b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</a:br>
              <a:r>
                <a:rPr lang="en-US" dirty="0" err="1">
                  <a:solidFill>
                    <a:srgbClr val="002664"/>
                  </a:solidFill>
                  <a:latin typeface="Public Sans ExtraLight" pitchFamily="2" charset="77"/>
                </a:rPr>
                <a:t>www.hep.org.au</a:t>
              </a:r>
              <a:endParaRPr lang="en-US" dirty="0">
                <a:latin typeface="Public Sans ExtraLight" pitchFamily="2" charset="77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BA917C-751F-E2E2-87CC-7F0BD72D7BF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475822" y="2627709"/>
            <a:ext cx="1477896" cy="1098550"/>
            <a:chOff x="10494345" y="1961249"/>
            <a:chExt cx="1477896" cy="10985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F328034-CA00-B5E3-ED39-376BC86811F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FC17D3-3F8C-65E3-33A1-597432879E0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155954"/>
              <a:ext cx="147789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No </a:t>
              </a:r>
              <a:r>
                <a:rPr lang="en-US" sz="1400" b="1" dirty="0" err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medicare</a:t>
              </a:r>
              <a:r>
                <a:rPr lang="en-US" sz="14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 card required</a:t>
              </a:r>
              <a:endParaRPr lang="en-US" sz="14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Where to get help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in your language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If you need assistance with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</a:b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talking to your doctor or health </a:t>
            </a:r>
            <a:b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</a:b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provider in your language: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Call the Translating and Interpreting Service (TIS) on 13 14 50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The service is free and confidential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Ask the receptionist to book a free interpreter for you</a:t>
            </a:r>
            <a:endParaRPr lang="en-US" sz="2000" dirty="0">
              <a:latin typeface="Public Sans ExtraLight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11D33-530A-6528-E558-393ABA7C3B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583" y="402662"/>
            <a:ext cx="3448050" cy="3778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1F28C1-D659-9DEF-F868-4B5AF9922A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507" y="1820196"/>
            <a:ext cx="6400800" cy="568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93D20E-0F5D-2973-5142-4E9417D246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805" y="-689988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What have we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learnt today?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314173" y="2168436"/>
            <a:ext cx="7678454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</a:rPr>
              <a:t>True or False?</a:t>
            </a:r>
            <a:endParaRPr lang="en-US" sz="2000" dirty="0">
              <a:solidFill>
                <a:srgbClr val="002664"/>
              </a:solidFill>
              <a:latin typeface="Public Sans ExtraLight" pitchFamily="2" charset="77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You can get hepatitis C from kissing someone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who has the hepatitis C virus.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Hepatitis C is passed on to others by sharing food.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You can protect yourself from getting hepatitis C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by getting vaccinated.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You should get tested if you have had a tattoo overseas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and are not sure that equipment used was clean.</a:t>
            </a: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813BFB-24EA-4499-1531-67E2444A7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077" y="-1174045"/>
            <a:ext cx="6559550" cy="105727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Messages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to take away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449" y="2641600"/>
            <a:ext cx="8008040" cy="21843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Hepatitis C </a:t>
            </a:r>
            <a:r>
              <a:rPr lang="en-US" sz="2000">
                <a:solidFill>
                  <a:srgbClr val="002664"/>
                </a:solidFill>
                <a:latin typeface="Public Sans ExtraLight" pitchFamily="2" charset="77"/>
              </a:rPr>
              <a:t>is an infection </a:t>
            </a: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caused by the hepatitis C virus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It is passed on by blood to blood contact with infected blood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It can cause serious liver damage if left untreated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Many people have the virus and do not know it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There is no vaccination but there is a cure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The cure for hepatitis C is 95% effective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FF0E36-F256-EC2A-EB9D-DBFEDD85EB0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600" y="-677333"/>
            <a:ext cx="4235450" cy="6991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62307" y="575683"/>
            <a:ext cx="5702300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Why does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hepatitis C matter?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0DD38B-F403-B808-ADDE-40E1B05FDFD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664178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Hepatitis C matters because it can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lead to serious liver damage and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liver cancer if left untreated</a:t>
            </a:r>
            <a:endParaRPr lang="en-US" sz="2000" dirty="0">
              <a:latin typeface="Public Sans ExtraLight" pitchFamily="2" charset="77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8DBBCA-F11E-3880-51D7-CCADDC87426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37139" y="4117665"/>
            <a:ext cx="4974328" cy="815580"/>
            <a:chOff x="6337139" y="4117665"/>
            <a:chExt cx="4974328" cy="81558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3AE281DD-075F-06F8-615E-44C8E3E7010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37139" y="4117665"/>
              <a:ext cx="4974328" cy="815580"/>
            </a:xfrm>
            <a:prstGeom prst="roundRect">
              <a:avLst>
                <a:gd name="adj" fmla="val 8275"/>
              </a:avLst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09AFE89-137F-4C43-9D50-1D8ED8CE438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89510" y="4346222"/>
              <a:ext cx="4921957" cy="49671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Clr>
                  <a:srgbClr val="00C296"/>
                </a:buClr>
                <a:buSzPct val="120000"/>
              </a:pPr>
              <a: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Hepatitis C can affect anyone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en-US" sz="7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0625" y="2118426"/>
            <a:ext cx="8793271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Developed by: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and Hepatitis Service</a:t>
            </a: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(MHAHS)  </a:t>
            </a:r>
            <a:r>
              <a:rPr lang="en-US" sz="3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mhahs.org.au</a:t>
            </a:r>
          </a:p>
          <a:p>
            <a:pPr>
              <a:lnSpc>
                <a:spcPts val="3500"/>
              </a:lnSpc>
            </a:pPr>
            <a:endParaRPr lang="en-US" b="1" dirty="0">
              <a:solidFill>
                <a:srgbClr val="002664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3500"/>
              </a:lnSpc>
            </a:pPr>
            <a:r>
              <a:rPr lang="en-US" sz="14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August 2025</a:t>
            </a:r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FF2633-CE9B-D563-0E91-956CC16D16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954" y="3785305"/>
            <a:ext cx="2673350" cy="2736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5985" y="1503365"/>
            <a:ext cx="3741453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Today we will talk about…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Hepatitis C – the basics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How you get hepatitis C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Stopping the spread hepatitis C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Testing for hepatitis C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Curing hepatitis C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Who do you tell and not tell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Where to get more information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946A85E-0878-F6B8-A695-B5DEC74A7A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545" y="-678942"/>
            <a:ext cx="5010150" cy="69977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4905" y="438493"/>
            <a:ext cx="46222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What is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hepatitis C?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4661" y="3635022"/>
            <a:ext cx="7721247" cy="1986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Hepatitis C is a blood-borne virus that affects your liver.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There is a cure for hepatitis C.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Without treatment hepatitis C can cause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liver disease and liver cancer.</a:t>
            </a:r>
            <a:endParaRPr lang="en-US" sz="2000" dirty="0">
              <a:latin typeface="Public Sans ExtraLight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104332-9407-EA32-8BB1-CC58E704572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4661" y="1966775"/>
            <a:ext cx="6647642" cy="953825"/>
            <a:chOff x="464661" y="1966775"/>
            <a:chExt cx="6647642" cy="953825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0C8B099-7FE4-FB82-2547-AB7A50C1FC8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661" y="1966775"/>
              <a:ext cx="6647642" cy="953825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A342E1-64C0-E15D-B27E-F40A670ADE1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64661" y="2258593"/>
              <a:ext cx="6263516" cy="5621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000" b="1" dirty="0">
                  <a:solidFill>
                    <a:srgbClr val="002664"/>
                  </a:solidFill>
                  <a:latin typeface="Public Sans Medium" pitchFamily="2" charset="77"/>
                </a:rPr>
                <a:t>Hepatitis means inflammation of the liver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EF5F2B7-FFF7-6D14-D464-010416274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177" y="1033639"/>
            <a:ext cx="3556000" cy="240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4ABB0F-4B8B-F339-A4E3-C4B165B926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688" y="495762"/>
            <a:ext cx="2921000" cy="1485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7EC56D-DA27-4773-115E-03E91CA97B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6" y="0"/>
            <a:ext cx="4857750" cy="8051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33" y="687624"/>
            <a:ext cx="673493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How does hepatitis C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affect your liver?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325C6D-383B-6672-6D71-A346906A687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15925" y="2711246"/>
            <a:ext cx="11360150" cy="2440039"/>
            <a:chOff x="415925" y="2711246"/>
            <a:chExt cx="11360150" cy="244003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F86C360-9AE8-4FE0-89C1-61CB8884A46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925" y="2711246"/>
              <a:ext cx="11360150" cy="149225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989AE3-A63C-1BA5-B4D4-F094A8AD13C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1592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Healthy</a:t>
              </a:r>
              <a:b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</a:b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liver</a:t>
              </a:r>
              <a:endParaRPr lang="en-US" dirty="0">
                <a:latin typeface="Public Sans ExtraLight" pitchFamily="2" charset="7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7C0589-55BE-4001-459B-67588E85367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350840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Acute infection</a:t>
              </a:r>
            </a:p>
            <a:p>
              <a:pPr algn="ctr">
                <a:spcAft>
                  <a:spcPts val="500"/>
                </a:spcAft>
                <a:buSzPct val="80000"/>
              </a:pPr>
              <a:r>
                <a:rPr lang="en-US" sz="1400" dirty="0">
                  <a:solidFill>
                    <a:srgbClr val="002664"/>
                  </a:solidFill>
                  <a:latin typeface="Public Sans ExtraLight" pitchFamily="2" charset="77"/>
                </a:rPr>
                <a:t>(short term)</a:t>
              </a:r>
              <a:endParaRPr lang="en-US" sz="1400" dirty="0">
                <a:latin typeface="Public Sans ExtraLight" pitchFamily="2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B883F7-D0A1-D3FF-3312-235AFABB6BC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8575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Chronic infection</a:t>
              </a:r>
            </a:p>
            <a:p>
              <a:pPr algn="ctr">
                <a:spcAft>
                  <a:spcPts val="500"/>
                </a:spcAft>
                <a:buSzPct val="80000"/>
              </a:pPr>
              <a:r>
                <a:rPr lang="en-US" sz="1400" dirty="0">
                  <a:solidFill>
                    <a:srgbClr val="002664"/>
                  </a:solidFill>
                  <a:latin typeface="Public Sans ExtraLight" pitchFamily="2" charset="77"/>
                </a:rPr>
                <a:t>(long term)</a:t>
              </a:r>
              <a:endParaRPr lang="en-US" sz="1400" dirty="0">
                <a:latin typeface="Public Sans ExtraLight" pitchFamily="2" charset="7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F2A50F-3112-E518-89D8-BBEA5546BD3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20670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Liver damage (cirrhosis)</a:t>
              </a:r>
              <a:endParaRPr lang="en-US" dirty="0">
                <a:latin typeface="Public Sans ExtraLight" pitchFamily="2" charset="7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3E5F477-8260-B4BB-35E8-C8EA2B96486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155585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Liver </a:t>
              </a:r>
              <a:b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</a:b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failure</a:t>
              </a:r>
              <a:endParaRPr lang="en-US" dirty="0">
                <a:latin typeface="Public Sans ExtraLight" pitchFamily="2" charset="7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8DB1AA-44B6-9612-E31D-3E2E03E45FB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090502" y="4380401"/>
              <a:ext cx="1649942" cy="77088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500"/>
                </a:spcAft>
                <a:buSzPct val="80000"/>
              </a:pPr>
              <a:r>
                <a:rPr lang="en-US" dirty="0">
                  <a:solidFill>
                    <a:srgbClr val="002664"/>
                  </a:solidFill>
                  <a:latin typeface="Public Sans ExtraLight" pitchFamily="2" charset="77"/>
                </a:rPr>
                <a:t>Cancer</a:t>
              </a:r>
              <a:endParaRPr lang="en-US" dirty="0">
                <a:latin typeface="Public Sans ExtraLight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BC28B5A-F1DD-8886-5093-6693FFFD87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7600" y="-677333"/>
            <a:ext cx="4235450" cy="69913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815" y="438493"/>
            <a:ext cx="608828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How do you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get hepatitis C?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AB2699-C139-6554-2D5A-B9B481D919B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89510" y="2494845"/>
            <a:ext cx="4921957" cy="12643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When the blood of a person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with hepatitis C enters the body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of another person</a:t>
            </a:r>
          </a:p>
          <a:p>
            <a:pPr algn="ctr">
              <a:spcAft>
                <a:spcPts val="10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This includes amounts of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blood too small to be seen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5598" y="727189"/>
            <a:ext cx="3673246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You can get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hepatitis C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from...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76460" y="870410"/>
            <a:ext cx="6901869" cy="45136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Unsterile medical, dental, cosmetic procedures,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vaccinations or surgery done overseas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Unsterile traditional practices that involve blood,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such as tattooing and skin piercing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Using someone else’s personal items that may have blood on them, such as razors and toothbrushes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Mother to child during pregnancy or childbirth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if the mother has hepatitis C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Blood-to-blood contact during sex without a condom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Accidental needlestick injury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Sharing and reusing any equipment used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for injecting drugs or steroids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Blood transfusions in Australia before 1990</a:t>
            </a:r>
            <a:endParaRPr lang="en-US" sz="2000" dirty="0">
              <a:latin typeface="Public Sans ExtraLight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AAF69B-DE24-98EA-4B8B-0C618A54678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698916" y="220339"/>
            <a:ext cx="1175795" cy="873992"/>
            <a:chOff x="10494345" y="1961249"/>
            <a:chExt cx="1477896" cy="10985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4D8900-5F98-7A33-1E56-16014AA6F6C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94345" y="1961249"/>
              <a:ext cx="1477896" cy="10985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905A52-5BA0-3919-9B66-E588B1897C1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94345" y="2028870"/>
              <a:ext cx="1477896" cy="812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These</a:t>
              </a:r>
              <a:br>
                <a:rPr lang="en-US" sz="12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US" sz="12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are safe in Australia</a:t>
              </a:r>
              <a:endParaRPr lang="en-US" sz="1200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7A22461-2590-1A5A-6913-034340E08D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755" y="-692566"/>
            <a:ext cx="5861050" cy="2152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7293" y="329255"/>
            <a:ext cx="6619093" cy="627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You cannot get</a:t>
            </a:r>
          </a:p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hepatitis C from...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B95B62-57B8-9283-782C-882BA9E383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8041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Sharing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toilets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909C97-88ED-5216-4BD3-92738877DE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82867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Sharing food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or utensils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42D3CD-3AC8-53DB-4717-0F393341C0E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18030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Mosquito or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insect bites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ADF605-2944-4842-1424-B36705BDDCF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74155" y="3370653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Swimming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pools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D1ABF8-D6B5-31AB-FDBA-3466775CEAE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38041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Sneezing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D89F8A-669C-807D-213F-843A5F5051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82867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Coughing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4AECE4-9DB2-41E8-A37D-848FE6E40D4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18030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Hugging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557F1-6BA9-2D5B-75F8-A3836DF6742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974155" y="5967097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Kissing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592B245-5DC7-D77D-8E8B-2F9DF290E9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6" y="0"/>
            <a:ext cx="4730750" cy="8039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3B05F3-5457-6C99-56BB-360883564B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426" y="-699911"/>
            <a:ext cx="2857500" cy="98996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413" y="994535"/>
            <a:ext cx="3955759" cy="21769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What are the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symptoms of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hepatitis C?</a:t>
            </a:r>
            <a:endParaRPr lang="en-US" sz="2000" b="1" dirty="0">
              <a:solidFill>
                <a:srgbClr val="002664"/>
              </a:solidFill>
              <a:latin typeface="Public Sans Medium" pitchFamily="2" charset="77"/>
              <a:cs typeface="Poppins" pitchFamily="2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681A9D-9AE9-5CB8-2DCC-BB045FD7B8C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198127" y="3701375"/>
            <a:ext cx="4051300" cy="2025650"/>
            <a:chOff x="5358114" y="3754175"/>
            <a:chExt cx="4051300" cy="20256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9D0378-FD4A-E82A-F0B3-B113BA33AE1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8114" y="3754175"/>
              <a:ext cx="4051300" cy="20256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7C9671-0AB5-F7C7-6A1C-8113756D05A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25400" y="4089881"/>
              <a:ext cx="3716728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The only way to know</a:t>
              </a:r>
              <a:b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</a:br>
              <a: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if you have hepatitis C</a:t>
              </a:r>
              <a:b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</a:br>
              <a:r>
                <a:rPr lang="en-US" sz="2000" b="1" dirty="0">
                  <a:solidFill>
                    <a:schemeClr val="bg1"/>
                  </a:solidFill>
                  <a:latin typeface="Public Sans Medium" pitchFamily="2" charset="77"/>
                </a:rPr>
                <a:t>is through a blood test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D340034-21E2-1A98-5F76-C2357ADF3E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73256" y="994535"/>
            <a:ext cx="6860332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Many people with hepatitis C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don’t show any symptoms or signs of illness.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People with chronic hepatitis C may not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feel sick until their liver becomes very damaged. </a:t>
            </a:r>
            <a:b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</a:br>
            <a:r>
              <a:rPr lang="en-US" sz="2000" dirty="0">
                <a:solidFill>
                  <a:srgbClr val="002664"/>
                </a:solidFill>
                <a:latin typeface="Public Sans ExtraLight" pitchFamily="2" charset="77"/>
              </a:rPr>
              <a:t>This can take many years.</a:t>
            </a:r>
            <a:endParaRPr lang="en-US" sz="2000" dirty="0">
              <a:latin typeface="Public Sans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1A6645F-2776-49B0-BA63-F4B280EEBC6C}"/>
</file>

<file path=customXml/itemProps2.xml><?xml version="1.0" encoding="utf-8"?>
<ds:datastoreItem xmlns:ds="http://schemas.openxmlformats.org/officeDocument/2006/customXml" ds:itemID="{46161200-F74C-4402-9260-3AE488332D70}"/>
</file>

<file path=customXml/itemProps3.xml><?xml version="1.0" encoding="utf-8"?>
<ds:datastoreItem xmlns:ds="http://schemas.openxmlformats.org/officeDocument/2006/customXml" ds:itemID="{35F2678B-4BE7-425F-B0CE-55471E077E8D}"/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1298</Words>
  <Application>Microsoft Office PowerPoint</Application>
  <PresentationFormat>Widescreen</PresentationFormat>
  <Paragraphs>187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Aptos Display</vt:lpstr>
      <vt:lpstr>Arial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Why does hepatitis C matter?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I protect myself from getting hepatitis C?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57</cp:revision>
  <dcterms:created xsi:type="dcterms:W3CDTF">2025-06-03T07:12:24Z</dcterms:created>
  <dcterms:modified xsi:type="dcterms:W3CDTF">2025-09-23T23:06:12Z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2025-09-23T22:57:39Z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b35ac9a4-8fe9-40f3-b35c-baae66c13351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