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FB1A7"/>
    <a:srgbClr val="FFE0DE"/>
    <a:srgbClr val="00C296"/>
    <a:srgbClr val="FEE7C8"/>
    <a:srgbClr val="FFA969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3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6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5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50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3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3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swop.org.au/" TargetMode="External"/><Relationship Id="rId5" Type="http://schemas.openxmlformats.org/officeDocument/2006/relationships/hyperlink" Target="http://www.pozhet.org.au/" TargetMode="Externa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404997"/>
            <a:ext cx="664204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2400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(Human Immunodeficiency Virus)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0F071B-C95B-DF4A-6D7F-C455400F1D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970" y="214489"/>
            <a:ext cx="4457700" cy="2806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6452581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should get tested?</a:t>
            </a:r>
          </a:p>
          <a:p>
            <a:pPr>
              <a:lnSpc>
                <a:spcPts val="42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You should get tested if you:</a:t>
            </a:r>
            <a:endParaRPr lang="en-US" sz="2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8D966A-3523-7AE3-ED12-125B5AEA37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40882"/>
            <a:ext cx="6986240" cy="4460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Are a man who has sex with other men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had more than one sexual partner and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didn’t always use a condom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a partner who is living with HIV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a partner who is living with HIV and want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to have a baby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ever shared needles or other equipment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to inject drugs or steroids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Have had injections, tattoos, piercings, dental 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or medical procedures overseas.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89BB6C2-EA53-3C8F-B0CC-3D5530981E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851" y="627780"/>
            <a:ext cx="2571750" cy="5791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1F39B6-25D2-A522-D8EA-764E6145D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48" y="717246"/>
            <a:ext cx="3930650" cy="223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127FC3-98ED-ACD2-0163-02D00D19BF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112" y="4455627"/>
            <a:ext cx="3124200" cy="210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6B525E-313A-FE79-D01C-D9D6594E53C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211431" y="1533239"/>
            <a:ext cx="2988000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9884D15-1E52-DDAE-F4F3-4DA61D9B5A6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itle 5">
              <a:extLst>
                <a:ext uri="{FF2B5EF4-FFF2-40B4-BE49-F238E27FC236}">
                  <a16:creationId xmlns:a16="http://schemas.microsoft.com/office/drawing/2014/main" id="{1273C123-51AA-6637-F518-A57026A21BC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US" sz="4000" b="1" dirty="0">
                  <a:solidFill>
                    <a:srgbClr val="002664"/>
                  </a:solidFill>
                  <a:latin typeface="Poppins" pitchFamily="2" charset="77"/>
                  <a:cs typeface="Poppins" pitchFamily="2" charset="77"/>
                </a:rPr>
                <a:t>for HIV?</a:t>
              </a:r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BD2E6A61-5E95-630D-B2D9-2AA84F027E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50732" y="420725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 the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300B7-40F2-7914-BF51-327758133A2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49087" y="2160205"/>
            <a:ext cx="5928514" cy="20751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HIV is treated with medication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called antiretrovirals (ARTs).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HIV treatments are very effective and lifelong.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The earlier you start taking HIV treatments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the better it is for your health.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AB619-4890-68DB-7EFD-AD60419A4B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898924" y="914794"/>
            <a:ext cx="4849265" cy="5264271"/>
            <a:chOff x="6729589" y="745459"/>
            <a:chExt cx="4849265" cy="5264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37C0ED-9DA2-0560-4086-C53AA9F2156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9754" y="1336130"/>
              <a:ext cx="4229100" cy="39052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19A312-CD83-46F0-3867-1C6E1A787E1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02033" y="745459"/>
              <a:ext cx="3283656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undetectable viral load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78A2DA-C013-2EF8-D40E-9BD992019D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47189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viral load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before ART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C884C3-8FCF-D46D-3814-F92600FF0A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450212" y="5419059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viral load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with ART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0DEBFF-6DB2-D117-634E-C1B947CC58B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4673992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undetectable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level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62948D-22A2-6254-88B3-3E9AE24FA47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29589" y="3003236"/>
              <a:ext cx="1601611" cy="590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  <a:t>detectable</a:t>
              </a:r>
              <a:br>
                <a:rPr lang="en-US" sz="16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level</a:t>
              </a:r>
              <a:endParaRPr lang="en-US" sz="16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31407D-7103-390C-B4F1-279608D2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933" y="303923"/>
            <a:ext cx="1943100" cy="1657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does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treatment work?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1738881"/>
            <a:ext cx="5461169" cy="3160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HIV treatments: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Stop the virus from damaging your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immune system by reducing the amount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of virus in your blood (viral load)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Viral load describes how much HIV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have in your blood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You need to take the treatment regularly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to reduce your viral load.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288AF-1985-D57F-E726-CAF45DDFAF9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4" y="5232675"/>
            <a:ext cx="6130169" cy="967091"/>
            <a:chOff x="462544" y="5232675"/>
            <a:chExt cx="6130169" cy="967091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5574C0C-0FBF-A374-84E9-04B5DEF1A1E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5" y="5232675"/>
              <a:ext cx="6130168" cy="967091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62C41E-F276-1B8E-77E8-74161E52CAD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5357524"/>
              <a:ext cx="6130168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An undetectable viral load</a:t>
              </a:r>
              <a:br>
                <a:rPr lang="en-US" sz="2000" b="1" dirty="0"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/>
                </a:rPr>
                <a:t>means that you cannot pass on HIV.</a:t>
              </a:r>
              <a:endParaRPr lang="en-US" sz="2000" b="1" dirty="0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054562-D68E-DC66-065F-C6FC3CA258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764" y="2959100"/>
            <a:ext cx="139065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93493-ACD7-270A-9E1C-019B0691FC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327" y="506588"/>
            <a:ext cx="1435100" cy="1816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D0103-3DD6-A372-0EB6-18DD42CF44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45" y="409579"/>
            <a:ext cx="1625600" cy="147828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49955" y="587471"/>
            <a:ext cx="672123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can I protect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myself from getting HIV?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954" y="2265307"/>
            <a:ext cx="7500164" cy="40414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Condoms and water-based lubricant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protect you and others from HIV.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PrEP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(Pre-exposure prophylaxis) - HIV treatment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to protect yourself from getting HIV.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PEP (Post-exposure prophylaxis) - HIV treatment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you take after you may have come into contact with </a:t>
            </a:r>
            <a:br>
              <a:rPr lang="en-US" sz="2000" dirty="0"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HIV to help protect you from getting it.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Use clean equipment to inject drugs (don’t share needles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).</a:t>
            </a:r>
            <a:endParaRPr lang="en-US" sz="20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Test regularly for HIV.</a:t>
            </a:r>
            <a:endParaRPr lang="en-US" sz="2000" dirty="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D09D279-9BB0-8377-D7F0-AAD9C0B685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429000"/>
            <a:ext cx="5905936" cy="1380067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7767CFF-DC32-B140-47F6-71550F45D9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067288"/>
            <a:ext cx="5905936" cy="1062579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stigma around HIV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BF7630-CCC6-B522-39E2-E95BF22400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733154"/>
            <a:ext cx="6233314" cy="25512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Stigma affects those living with HIV,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especially in relationships, sex, and sexuality.</a:t>
            </a:r>
          </a:p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Many people living with HIV are affected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by stigma because of: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Assumptions about how they got HIV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 err="1">
                <a:solidFill>
                  <a:srgbClr val="002664"/>
                </a:solidFill>
                <a:latin typeface="Public Sans ExtraLight"/>
              </a:rPr>
              <a:t>Behaviours</a:t>
            </a: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 associated with HIV.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273F0-7C2C-883D-D28B-34603E395B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5244635"/>
            <a:ext cx="590593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FFE0DE"/>
                </a:solidFill>
                <a:latin typeface="Public Sans Medium"/>
              </a:rPr>
              <a:t>Stigma creates barriers to </a:t>
            </a:r>
            <a:br>
              <a:rPr lang="en-US" sz="2000" b="1" dirty="0">
                <a:latin typeface="Public Sans Medium" pitchFamily="2" charset="77"/>
              </a:rPr>
            </a:br>
            <a:r>
              <a:rPr lang="en-US" sz="2000" b="1" dirty="0">
                <a:solidFill>
                  <a:srgbClr val="FFE0DE"/>
                </a:solidFill>
                <a:latin typeface="Public Sans Medium"/>
              </a:rPr>
              <a:t>healthcare and support.</a:t>
            </a:r>
            <a:endParaRPr lang="en-US" sz="2000" b="1" dirty="0">
              <a:solidFill>
                <a:srgbClr val="FFE0DE"/>
              </a:solidFill>
              <a:latin typeface="Public Sans Medium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F4B5BD-96FB-0362-6984-0536F544CA1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4" y="3638637"/>
            <a:ext cx="5905936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These assumptions can</a:t>
            </a:r>
            <a:br>
              <a:rPr lang="en-US" sz="2000" b="1" dirty="0"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influence a persons’ willingness</a:t>
            </a:r>
            <a:br>
              <a:rPr lang="en-US" sz="2000" b="1" dirty="0"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/>
              </a:rPr>
              <a:t>to disclose their HIV.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AEA2F4-427F-9583-0208-3C0B9194205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81314" y="595877"/>
            <a:ext cx="2729932" cy="2032000"/>
            <a:chOff x="7681314" y="595877"/>
            <a:chExt cx="2729932" cy="2032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94D9FA0-2796-E9DB-56BA-47AFEDA98A5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5805" y="595877"/>
              <a:ext cx="2520950" cy="2032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1C1923-ECF9-5EBB-1474-E14AFC610F1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1314" y="812945"/>
              <a:ext cx="272993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Ask your doctor about steps to protect you and your partners.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to tell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not tell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2075354"/>
            <a:ext cx="6184792" cy="3952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002664"/>
                </a:solidFill>
                <a:latin typeface="Public Sans Medium"/>
                <a:cs typeface="Poppins"/>
              </a:rPr>
              <a:t>In NSW, by law, you don’t need to tell someone that you have HIV before having sex as long as you take ‘reasonable precautions’</a:t>
            </a:r>
          </a:p>
          <a:p>
            <a:pPr>
              <a:lnSpc>
                <a:spcPct val="12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Reasonable precautions include: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Using a condom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Having an undetectable viral load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  <a:cs typeface="Poppins" pitchFamily="2" charset="77"/>
              </a:rPr>
              <a:t>(from being on HIV treatment)</a:t>
            </a:r>
          </a:p>
          <a:p>
            <a:pPr marL="342900" indent="-342900">
              <a:lnSpc>
                <a:spcPct val="125000"/>
              </a:lnSpc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  <a:cs typeface="Poppins"/>
              </a:rPr>
              <a:t>Making sure your sexual partner </a:t>
            </a:r>
            <a:br>
              <a:rPr lang="en-US" sz="2000" dirty="0">
                <a:latin typeface="Public Sans ExtraLight" pitchFamily="2" charset="77"/>
                <a:cs typeface="Poppins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/>
                <a:cs typeface="Poppins"/>
              </a:rPr>
              <a:t>is taking </a:t>
            </a:r>
            <a:r>
              <a:rPr lang="en-US" sz="2000" dirty="0" err="1">
                <a:solidFill>
                  <a:srgbClr val="002664"/>
                </a:solidFill>
                <a:latin typeface="Public Sans ExtraLight"/>
                <a:cs typeface="Poppins"/>
              </a:rPr>
              <a:t>PrEP.</a:t>
            </a:r>
            <a:endParaRPr lang="en-US" sz="2000" dirty="0" err="1">
              <a:solidFill>
                <a:srgbClr val="002664"/>
              </a:solidFill>
              <a:latin typeface="Public Sans ExtraLight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9C7E44-F706-1D22-F43B-EE68694CBE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73" y="1846980"/>
            <a:ext cx="3403600" cy="457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/>
                <a:cs typeface="Poppins"/>
              </a:rPr>
              <a:t>get help</a:t>
            </a:r>
            <a:endParaRPr lang="en-US" sz="4000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3A97E-BC39-F065-3433-CDF6A8E4969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89136" y="625188"/>
            <a:ext cx="7663339" cy="5694589"/>
            <a:chOff x="4189136" y="625188"/>
            <a:chExt cx="7663339" cy="569458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C02A8F2-ECC8-D082-567B-491F180B5CB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89136" y="625188"/>
              <a:ext cx="7663339" cy="5694589"/>
            </a:xfrm>
            <a:prstGeom prst="roundRect">
              <a:avLst>
                <a:gd name="adj" fmla="val 238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61641" y="816672"/>
              <a:ext cx="6812101" cy="535835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noAutofit/>
            </a:bodyPr>
            <a:lstStyle/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Multicultural HIV and Hepatitis Service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www.mhahs.org.au | (02) 9515 1234 | Forest Lodge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ACON</a:t>
              </a:r>
              <a:r>
                <a:rPr lang="en-US" sz="1600" dirty="0">
                  <a:solidFill>
                    <a:srgbClr val="002664"/>
                  </a:solidFill>
                  <a:latin typeface="Public Sans ExtraLight"/>
                </a:rPr>
                <a:t>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www.acon.org.au | 1800 063 060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(02) 4962 7700 | Newcastle | (02) 6622 1555 | Lismore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Positive Life NSW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www.positivelife.org.au | 1800 245 677 | Surry Hills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 err="1">
                  <a:solidFill>
                    <a:srgbClr val="002664"/>
                  </a:solidFill>
                  <a:latin typeface="Public Sans Medium"/>
                </a:rPr>
                <a:t>Pozhet</a:t>
              </a: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 (Heterosexual HIV Service NSW)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  <a:hlinkClick r:id="rId5"/>
                </a:rPr>
                <a:t>www.pozhet.org.au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 | Forest Lodge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Sexual Health InfoLink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www.shil.nsw.gov.au | 1800 451 624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Bobby Goldsmith Foundation (BGF) </a:t>
              </a:r>
              <a:br>
                <a:rPr lang="en-US" dirty="0"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www.bgf.org.au | (02) 9283 8666 | Darlinghurst and Parramatta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Medium"/>
                </a:rPr>
                <a:t>HIV/AIDS Legal Centre (HALC) </a:t>
              </a:r>
              <a:br>
                <a:rPr lang="en-US" sz="1600" b="1" dirty="0">
                  <a:latin typeface="Public Sans Medium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www.halc.org.au | (02) 9492 6540 | Surry Hills</a:t>
              </a:r>
            </a:p>
            <a:p>
              <a:pPr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Public Sans ExtraLight"/>
                </a:rPr>
                <a:t>Sex Workers Outreach Project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| 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  <a:hlinkClick r:id="rId6"/>
                </a:rPr>
                <a:t>www.swop.org.au</a:t>
              </a:r>
              <a:r>
                <a:rPr lang="en-US" dirty="0">
                  <a:solidFill>
                    <a:srgbClr val="002664"/>
                  </a:solidFill>
                  <a:latin typeface="Public Sans ExtraLight"/>
                </a:rPr>
                <a:t> | (02) 9184 9466</a:t>
              </a:r>
            </a:p>
            <a:p>
              <a:pPr>
                <a:spcAft>
                  <a:spcPts val="1200"/>
                </a:spcAft>
                <a:buClr>
                  <a:srgbClr val="00C296"/>
                </a:buClr>
                <a:buSzPct val="120000"/>
              </a:pPr>
              <a:endParaRPr lang="en-US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dirty="0">
                <a:solidFill>
                  <a:srgbClr val="002664"/>
                </a:solidFill>
                <a:latin typeface="Public Sans ExtraLight"/>
              </a:endParaRPr>
            </a:p>
            <a:p>
              <a:pPr>
                <a:spcAft>
                  <a:spcPts val="1500"/>
                </a:spcAft>
                <a:buClr>
                  <a:srgbClr val="00C296"/>
                </a:buClr>
                <a:buSzPct val="120000"/>
              </a:pPr>
              <a:endParaRPr lang="en-US" dirty="0">
                <a:latin typeface="Public Sans Extra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F3B4C3-E441-76AB-6962-5A9C0F9E27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4" y="1293146"/>
            <a:ext cx="6400800" cy="6210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D4783-AFAE-9D7C-9F28-1FD02E41C4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 get help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 your 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If you need assistance with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talking to your doctor or health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provider in your language: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Call the Translating and Interpreting Service (TIS) on 13 14 50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service is free and confidential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/>
              </a:rPr>
              <a:t>Ask the receptionist to book a free interpreter for you.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36C6-03B6-5961-02C8-060A63067F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415" y="-678744"/>
            <a:ext cx="3435350" cy="2933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have we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learnt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06311" y="1896925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True or False?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get HIV from sharing a toilet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someone who has HIV.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HIV can be transmitted through mosquito bites.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 person with HIV who has an undetectable viral load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cannot pass on the virus.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get HIV from kissing someone who is HIV positive.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People with HIV who are on treatment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can live long, healthy lives.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HIV can be prevented by using condoms or taking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PrEP.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76602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Important messages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 take away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201476"/>
            <a:ext cx="7048484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only way to know if you have HIV is by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getting tested.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Regular testing for HIV is important.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HIV can be effectively managed with treatment.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Starting treatment early is very important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for your health.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Follow your treatment exactly as prescribed.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you need support or face discrimination, 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seek legal advice and support services.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367899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Today we will talk about…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367899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HIV basics: What you need to know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Testing and treatment: Taking control of your health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Preventing HIV: Steps you can take to protect yourself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Understanding and breaking the stigma around HIV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your HIV status: What to consider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Finding help and support for HIV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Developed by: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  <a:p>
            <a:pPr>
              <a:lnSpc>
                <a:spcPts val="3500"/>
              </a:lnSpc>
            </a:pPr>
            <a:endParaRPr lang="en-US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1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8271A7C-CCD0-EF72-26B0-B9994E0549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" y="1497730"/>
            <a:ext cx="3600450" cy="4895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3846849" cy="745117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 HIV?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514861E-17F6-DB38-3390-98851B1728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45945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B6B77D7-ADF6-147C-33B8-6467D1210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2867378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9621EB3-B0F8-EC84-DB7C-BA7617977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70653" y="1162756"/>
            <a:ext cx="5850503" cy="1377244"/>
          </a:xfrm>
          <a:prstGeom prst="roundRect">
            <a:avLst>
              <a:gd name="adj" fmla="val 8275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C29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DE131A-8779-1A29-D126-8248CE1D8F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1651323"/>
            <a:ext cx="502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HIV attacks your immune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0C452-18DE-A812-4369-C2086F63C1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3206045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The immune system protects </a:t>
            </a:r>
            <a:b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your body from diseases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5ED401-91D2-B6DF-54F5-31AE4AE536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57333" y="4944534"/>
            <a:ext cx="5023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HIV can lead to serious illness </a:t>
            </a:r>
            <a:b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chemeClr val="bg1"/>
                </a:solidFill>
                <a:latin typeface="Public Sans Medium" pitchFamily="2" charset="77"/>
              </a:rPr>
              <a:t>if left untreated</a:t>
            </a: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55CDE0-9FD5-0D4E-E49F-3E02391F29D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543" y="4703666"/>
            <a:ext cx="7609012" cy="953825"/>
            <a:chOff x="462543" y="4703666"/>
            <a:chExt cx="7609012" cy="95382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9F587D3C-0CEE-28BC-A91B-C9ECE9FA839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4" y="4703666"/>
              <a:ext cx="7609011" cy="953825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1AC643-DBBD-5CA0-FA7B-D0CD7E42C31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2543" y="4980523"/>
              <a:ext cx="760901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Without treatment HIV can cause AIDS</a:t>
              </a: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905717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Are HIV and AIDS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the same thing?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123" y="2115282"/>
            <a:ext cx="7986535" cy="20222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They are different.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AIDS stands for Acquired Immune Deficiency Syndrome.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AIDS is when the immune system is very damaged.</a:t>
            </a:r>
          </a:p>
          <a:p>
            <a:pPr marL="342900" indent="-342900">
              <a:lnSpc>
                <a:spcPct val="125000"/>
              </a:lnSpc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AIDS makes you very sick.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CA94F7E-3BFE-12FD-0F05-A976E07517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088" y="276917"/>
            <a:ext cx="4286250" cy="140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465379"/>
            <a:ext cx="518195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does HIV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affect your body?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AD9EAD-F41D-6407-B12F-8BF991BA22E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511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Your immune system protects you from infections and keeps you healthy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3D6C5-5FB4-D831-7E1C-8F598DAD82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85066" y="4597435"/>
            <a:ext cx="270933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HIV attacks cells in your immune system (CD4 cells) which help fight germs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E2478-BB5B-B3BA-3555-D31AD9170F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75021" y="4597435"/>
            <a:ext cx="264160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Without treatment</a:t>
            </a:r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,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HIV weakens the immune system and can lead to AIDS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193843-BC42-6AC2-AF79-E2DC9567260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155288" y="4597435"/>
            <a:ext cx="247226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With treatment</a:t>
            </a:r>
            <a:r>
              <a:rPr lang="en-US" dirty="0">
                <a:solidFill>
                  <a:srgbClr val="002664"/>
                </a:solidFill>
                <a:latin typeface="Public Sans Medium" pitchFamily="2" charset="77"/>
              </a:rPr>
              <a:t>,</a:t>
            </a:r>
            <a: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  <a:t> </a:t>
            </a:r>
            <a:br>
              <a:rPr lang="en-US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HIV is controlled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and the immune system stays strong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31B88AF-27AA-B876-1E33-36F5946FA3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290960"/>
            <a:ext cx="3498850" cy="159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7708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you get HIV?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601E2-BFB3-FAA0-88A3-4424C1AAF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3427" y="4484547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Having sex without a condom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F30BBF-6916-98FA-8510-BB4E75CF7B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0622" y="4484547"/>
            <a:ext cx="21787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needles and other equipment for injecting drugs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064413-85C9-6022-C480-BAAB1600298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11804" y="4484547"/>
            <a:ext cx="201964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Body piercing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or tattooing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with unsterile equipment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7C5347-1C75-8B3F-4FEB-E2E03F6BA1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58756" y="4484547"/>
            <a:ext cx="2381955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Unsterile blood transfusions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and medical procedures done in some countries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39254-F44D-020F-32E8-AFFCA1E0A7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40711" y="4484547"/>
            <a:ext cx="2280356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From a HIV positive mother to her child during pregnancy, childbirth or breastfeeding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D9C514-81BA-2DAF-D3F1-FC14E46535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1087885"/>
            <a:ext cx="9505978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HIV is found in bodily fluids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such as blood, breast milk,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semen and vaginal fluids. It is passed on when bodily fluids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from a person with HIV enters the body of another person.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ACABC9D-DE2D-09F7-4746-2AC6FF872A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52" y="-684067"/>
            <a:ext cx="6229350" cy="2324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33207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You cannot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HIV from…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2F12BE-0387-33F0-415E-C5EA620163F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60004" y="3219111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Coughing or sneezing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97370-F309-B076-F517-34AC0E4025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04178" y="3219111"/>
            <a:ext cx="2122311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Kissing, hugging or crying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7BFFD-A6DF-9D1F-5359-64EA66829A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321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a bed with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someone who has HIV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4CF6E-7642-CEF2-C1E2-B9F7ABC0B5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0538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Mosquito or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other insect bites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92474-FB48-891E-89CA-6F9314DFB6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75201" y="5759111"/>
            <a:ext cx="2957690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a toilet, a bath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or a shower with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someone who has HIV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073A23-1F7B-B5AE-8EE2-D6103179E74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832627" y="5759111"/>
            <a:ext cx="2626484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Sharing food with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someone who has HIV</a:t>
            </a:r>
            <a:endParaRPr lang="en-US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6F1A37-2351-C185-E8D5-5C1D6643140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233" y="-1330"/>
            <a:ext cx="4730750" cy="8039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AF2AD0-ECCA-C19D-EC80-C0BB294FDF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7829" y="0"/>
            <a:ext cx="4610100" cy="9239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4311" y="1114854"/>
            <a:ext cx="4114799" cy="1465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the symptoms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of HIV?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F7B5F8-14BF-6168-463E-48D155B28E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4127" y="2577434"/>
            <a:ext cx="3092450" cy="2349500"/>
            <a:chOff x="1366660" y="2592167"/>
            <a:chExt cx="3092450" cy="2349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E17CB-8023-931C-6E84-93F2175EBE6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6660" y="2592167"/>
              <a:ext cx="3092450" cy="23495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D11C6-8F6A-50A2-BF94-9CD4EE412F5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512708" y="3429000"/>
              <a:ext cx="2822223" cy="120790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/>
                </a:rPr>
                <a:t>You may not have any symptoms when you first get HIV.</a:t>
              </a:r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EA26C8B-12EF-FCCC-59E5-8F42AABA90F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1114855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Early symptoms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may feel like the flu and include: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Feeling sick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Fatigue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D63397-AFEC-CE38-E6DF-60CC1ECB42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53924" y="2966233"/>
            <a:ext cx="6434966" cy="15719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Later symptoms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may include: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Aches and pains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Fever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Sweating in bed at night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Skin rash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8B568E1-5FF9-CF2B-58EB-17EA280B60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044" y="-713605"/>
            <a:ext cx="4914900" cy="1892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438493"/>
            <a:ext cx="3955759" cy="774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Testing for HIV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A50DE3E-B470-EE6C-6D06-E4F8577509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5492"/>
            <a:ext cx="2858920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AEA7151F-F49A-8096-E888-30ACF02A9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3570" y="1304463"/>
            <a:ext cx="2858919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B1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Blood test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B54881A-DC1D-463B-064C-322521E4D4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8" y="1305492"/>
            <a:ext cx="8325571" cy="4846952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29C7DF23-D2F6-BB4B-EA0D-DEC25D5575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462859" y="1304463"/>
            <a:ext cx="8325568" cy="671093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Finger blood test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B304E1E-2A0E-E9E0-25E9-46363375F71F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929346127"/>
              </p:ext>
            </p:extLst>
          </p:nvPr>
        </p:nvGraphicFramePr>
        <p:xfrm>
          <a:off x="3462856" y="1958622"/>
          <a:ext cx="8325567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9277">
                  <a:extLst>
                    <a:ext uri="{9D8B030D-6E8A-4147-A177-3AD203B41FA5}">
                      <a16:colId xmlns:a16="http://schemas.microsoft.com/office/drawing/2014/main" val="323612015"/>
                    </a:ext>
                  </a:extLst>
                </a:gridCol>
                <a:gridCol w="3070578">
                  <a:extLst>
                    <a:ext uri="{9D8B030D-6E8A-4147-A177-3AD203B41FA5}">
                      <a16:colId xmlns:a16="http://schemas.microsoft.com/office/drawing/2014/main" val="4188468801"/>
                    </a:ext>
                  </a:extLst>
                </a:gridCol>
                <a:gridCol w="2655712">
                  <a:extLst>
                    <a:ext uri="{9D8B030D-6E8A-4147-A177-3AD203B41FA5}">
                      <a16:colId xmlns:a16="http://schemas.microsoft.com/office/drawing/2014/main" val="1240863753"/>
                    </a:ext>
                  </a:extLst>
                </a:gridCol>
              </a:tblGrid>
              <a:tr h="733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Rapid HIV 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Dried Blood Spot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(DBS) 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MyTest</a:t>
                      </a: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HIV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self-test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966113"/>
                  </a:ext>
                </a:extLst>
              </a:tr>
              <a:tr h="2189064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taken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by a nurse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30 minutes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Drops of blood from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your finger onto a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card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 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Sample is sent to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a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 in a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Drop of blood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from your finger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(self-collected)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Result is ready</a:t>
                      </a:r>
                      <a:b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</a:b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effectLst/>
                          <a:uLnTx/>
                          <a:uFillTx/>
                          <a:latin typeface="Public Sans ExtraLight" pitchFamily="2" charset="77"/>
                          <a:ea typeface="+mn-ea"/>
                          <a:cs typeface="+mn-cs"/>
                        </a:rPr>
                        <a:t>in 15 minutes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435202"/>
                  </a:ext>
                </a:extLst>
              </a:tr>
              <a:tr h="1270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At a[Test] clinic</a:t>
                      </a:r>
                      <a:endParaRPr lang="en-US" b="1" i="0" dirty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Self test kit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ordered online and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sent to your address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Register online and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collect test kit from 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a vending machine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C29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72640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4950F4-0957-1701-4496-25A2437511EA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2372406307"/>
              </p:ext>
            </p:extLst>
          </p:nvPr>
        </p:nvGraphicFramePr>
        <p:xfrm>
          <a:off x="403568" y="1975556"/>
          <a:ext cx="2858921" cy="41938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58921">
                  <a:extLst>
                    <a:ext uri="{9D8B030D-6E8A-4147-A177-3AD203B41FA5}">
                      <a16:colId xmlns:a16="http://schemas.microsoft.com/office/drawing/2014/main" val="2591199194"/>
                    </a:ext>
                  </a:extLst>
                </a:gridCol>
              </a:tblGrid>
              <a:tr h="731541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HIV blood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(antibody) test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4611962"/>
                  </a:ext>
                </a:extLst>
              </a:tr>
              <a:tr h="2173375">
                <a:tc>
                  <a:txBody>
                    <a:bodyPr/>
                    <a:lstStyle/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Small blood sample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Sample is sent to a   laboratory for testing</a:t>
                      </a:r>
                    </a:p>
                    <a:p>
                      <a:pPr marL="180000" marR="0" lvl="0" indent="-180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Results in 1-3 days</a:t>
                      </a:r>
                      <a:b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</a:br>
                      <a:r>
                        <a:rPr lang="en-US" sz="1800" b="0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show if you have HIV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490568"/>
                  </a:ext>
                </a:extLst>
              </a:tr>
              <a:tr h="12889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Your doctor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Sexual Health Clinics</a:t>
                      </a:r>
                      <a:b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</a:br>
                      <a:r>
                        <a:rPr lang="en-US" b="1" i="0" dirty="0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Family Planning </a:t>
                      </a:r>
                      <a:r>
                        <a:rPr lang="en-US" b="1" i="0" err="1">
                          <a:ln>
                            <a:noFill/>
                          </a:ln>
                          <a:solidFill>
                            <a:srgbClr val="002664"/>
                          </a:solidFill>
                          <a:latin typeface="Public Sans Medium"/>
                        </a:rPr>
                        <a:t>Centres</a:t>
                      </a:r>
                      <a:endParaRPr lang="en-US" b="1" i="0">
                        <a:ln>
                          <a:noFill/>
                        </a:ln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B1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227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A05F22D-8894-4DE0-B611-E933DD5EFD98}"/>
</file>

<file path=customXml/itemProps2.xml><?xml version="1.0" encoding="utf-8"?>
<ds:datastoreItem xmlns:ds="http://schemas.openxmlformats.org/officeDocument/2006/customXml" ds:itemID="{6CF707BA-64FB-4915-AB38-E4AD58120EFC}"/>
</file>

<file path=customXml/itemProps3.xml><?xml version="1.0" encoding="utf-8"?>
<ds:datastoreItem xmlns:ds="http://schemas.openxmlformats.org/officeDocument/2006/customXml" ds:itemID="{2AB84FB8-A4A1-4247-B339-E0A330ADC619}"/>
</file>

<file path=docProps/app.xml><?xml version="1.0" encoding="utf-8"?>
<Properties xmlns="http://schemas.openxmlformats.org/officeDocument/2006/extended-properties" xmlns:vt="http://schemas.openxmlformats.org/officeDocument/2006/docPropsVTypes">
  <TotalTime>1624</TotalTime>
  <Words>1537</Words>
  <Application>Microsoft Office PowerPoint</Application>
  <PresentationFormat>Widescreen</PresentationFormat>
  <Paragraphs>200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What is HIV?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treatment</vt:lpstr>
      <vt:lpstr>PowerPoint Presentation</vt:lpstr>
      <vt:lpstr>How can I protect myself from getting HIV?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98</cp:revision>
  <dcterms:created xsi:type="dcterms:W3CDTF">2025-06-03T07:12:24Z</dcterms:created>
  <dcterms:modified xsi:type="dcterms:W3CDTF">2025-11-10T01:54:12Z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2025-09-25T01:31:39Z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6bf14955-6f2a-4a1a-9076-2f461bf4e8c9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